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585" r:id="rId2"/>
    <p:sldId id="611" r:id="rId3"/>
    <p:sldId id="586" r:id="rId4"/>
    <p:sldId id="587" r:id="rId5"/>
    <p:sldId id="588" r:id="rId6"/>
    <p:sldId id="589" r:id="rId7"/>
    <p:sldId id="590" r:id="rId8"/>
    <p:sldId id="594" r:id="rId9"/>
    <p:sldId id="595" r:id="rId10"/>
    <p:sldId id="592" r:id="rId11"/>
    <p:sldId id="597" r:id="rId12"/>
    <p:sldId id="605" r:id="rId13"/>
    <p:sldId id="600" r:id="rId14"/>
    <p:sldId id="596" r:id="rId15"/>
    <p:sldId id="606" r:id="rId16"/>
    <p:sldId id="612" r:id="rId17"/>
    <p:sldId id="607" r:id="rId18"/>
    <p:sldId id="613" r:id="rId19"/>
  </p:sldIdLst>
  <p:sldSz cx="12196763" cy="685800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0091C4"/>
    <a:srgbClr val="F8F8F8"/>
    <a:srgbClr val="21A3D0"/>
    <a:srgbClr val="B7E3FB"/>
    <a:srgbClr val="DFF2FD"/>
    <a:srgbClr val="A5DBF9"/>
    <a:srgbClr val="AF1D5C"/>
    <a:srgbClr val="D01C63"/>
    <a:srgbClr val="00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4620" autoAdjust="0"/>
  </p:normalViewPr>
  <p:slideViewPr>
    <p:cSldViewPr snapToObjects="1">
      <p:cViewPr>
        <p:scale>
          <a:sx n="50" d="100"/>
          <a:sy n="50" d="100"/>
        </p:scale>
        <p:origin x="-624" y="-576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pPr/>
              <a:t>2016-11-30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1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6650" y="2565400"/>
            <a:ext cx="6334125" cy="863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3644900"/>
            <a:ext cx="6335712" cy="6477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886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27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43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97" y="1019199"/>
            <a:ext cx="10513168" cy="63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797" y="1711349"/>
            <a:ext cx="10513168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6800" cy="5595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536221"/>
            <a:ext cx="121968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 flipH="1">
            <a:off x="11066933" y="50427"/>
            <a:ext cx="72" cy="413598"/>
          </a:xfrm>
          <a:prstGeom prst="line">
            <a:avLst/>
          </a:prstGeom>
          <a:noFill/>
          <a:ln w="1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1354965" y="5042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D055AEAE-6933-4C83-A5DD-1E6456DD9280}" type="slidenum">
              <a:rPr lang="zh-CN" altLang="en-US" sz="2000" smtClean="0">
                <a:solidFill>
                  <a:srgbClr val="F8F8F8"/>
                </a:solidFill>
              </a:rPr>
              <a:pPr algn="ctr"/>
              <a:t>‹#›</a:t>
            </a:fld>
            <a:endParaRPr lang="zh-CN" altLang="en-US" sz="20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2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885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88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47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94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4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479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931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797" y="908050"/>
            <a:ext cx="1051316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797" y="1600200"/>
            <a:ext cx="105131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5681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jpg"/><Relationship Id="rId7" Type="http://schemas.microsoft.com/office/2007/relationships/hdphoto" Target="../media/hdphoto1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6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0.jp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microsoft.com/office/2007/relationships/hdphoto" Target="../media/hdphoto16.wdp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0.jp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microsoft.com/office/2007/relationships/hdphoto" Target="../media/hdphoto17.wdp"/><Relationship Id="rId10" Type="http://schemas.openxmlformats.org/officeDocument/2006/relationships/image" Target="../media/image36.png"/><Relationship Id="rId4" Type="http://schemas.openxmlformats.org/officeDocument/2006/relationships/image" Target="../media/image4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g"/><Relationship Id="rId7" Type="http://schemas.microsoft.com/office/2007/relationships/hdphoto" Target="../media/hdphoto7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10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11.wdp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328"/>
            <a:ext cx="12216478" cy="68526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03" y="476672"/>
            <a:ext cx="1503028" cy="1511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3713" y="3212976"/>
            <a:ext cx="8802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tx2"/>
                </a:solidFill>
                <a:latin typeface="+mj-ea"/>
                <a:ea typeface="+mj-ea"/>
              </a:rPr>
              <a:t>江苏省第十三次党代会精神学习</a:t>
            </a:r>
            <a:endParaRPr lang="zh-CN" altLang="en-US" sz="4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154165" y="4797152"/>
            <a:ext cx="320872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3600" dirty="0" smtClean="0">
                <a:solidFill>
                  <a:schemeClr val="tx2"/>
                </a:solidFill>
              </a:rPr>
              <a:t>唐玉国</a:t>
            </a:r>
            <a:endParaRPr lang="en-US" altLang="zh-CN" sz="3600" dirty="0" smtClean="0">
              <a:solidFill>
                <a:schemeClr val="tx2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3600" dirty="0" smtClean="0">
              <a:solidFill>
                <a:schemeClr val="tx2"/>
              </a:solidFill>
            </a:endParaRPr>
          </a:p>
          <a:p>
            <a:r>
              <a:rPr lang="en-US" altLang="zh-CN" sz="2600" dirty="0" smtClean="0">
                <a:solidFill>
                  <a:schemeClr val="tx2"/>
                </a:solidFill>
              </a:rPr>
              <a:t>2016</a:t>
            </a:r>
            <a:r>
              <a:rPr lang="zh-CN" altLang="en-US" sz="2600" dirty="0" smtClean="0">
                <a:solidFill>
                  <a:schemeClr val="tx2"/>
                </a:solidFill>
              </a:rPr>
              <a:t>年</a:t>
            </a:r>
            <a:r>
              <a:rPr lang="en-US" altLang="zh-CN" sz="2600" dirty="0" smtClean="0">
                <a:solidFill>
                  <a:schemeClr val="tx2"/>
                </a:solidFill>
              </a:rPr>
              <a:t>12</a:t>
            </a:r>
            <a:r>
              <a:rPr lang="zh-CN" altLang="en-US" sz="2600" dirty="0" smtClean="0">
                <a:solidFill>
                  <a:schemeClr val="tx2"/>
                </a:solidFill>
              </a:rPr>
              <a:t>月</a:t>
            </a:r>
            <a:endParaRPr lang="en-US" altLang="zh-CN" sz="2600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207" y="2492896"/>
            <a:ext cx="6045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+mj-ea"/>
                <a:ea typeface="+mj-ea"/>
              </a:rPr>
              <a:t>聚力创新   聚焦富民   高水平全面建成小康社会</a:t>
            </a:r>
            <a:endParaRPr lang="zh-CN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8861" y="3539787"/>
            <a:ext cx="1623378" cy="31804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644135"/>
            <a:ext cx="12216477" cy="1213865"/>
          </a:xfrm>
          <a:prstGeom prst="rect">
            <a:avLst/>
          </a:prstGeom>
        </p:spPr>
      </p:pic>
      <p:pic>
        <p:nvPicPr>
          <p:cNvPr id="19" name="Picture 2" descr="E:\WPS上传PPT\快递网购\导出\鸽子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553" y="548511"/>
            <a:ext cx="1924777" cy="11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WPS上传PPT\司法蓝色狮子版\鸽子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04" y="752308"/>
            <a:ext cx="602258" cy="3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WPS上传PPT\司法蓝色狮子版\鸽子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47" y="1475490"/>
            <a:ext cx="731438" cy="6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9715" y="-27384"/>
            <a:ext cx="12216478" cy="6885384"/>
            <a:chOff x="-19715" y="-27384"/>
            <a:chExt cx="12216478" cy="6885384"/>
          </a:xfrm>
        </p:grpSpPr>
        <p:grpSp>
          <p:nvGrpSpPr>
            <p:cNvPr id="3" name="组合 2"/>
            <p:cNvGrpSpPr/>
            <p:nvPr/>
          </p:nvGrpSpPr>
          <p:grpSpPr>
            <a:xfrm>
              <a:off x="-19715" y="-27384"/>
              <a:ext cx="12216478" cy="6885384"/>
              <a:chOff x="-19715" y="-27384"/>
              <a:chExt cx="12216478" cy="68853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5328"/>
                <a:ext cx="12216478" cy="6852672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-27384"/>
                <a:ext cx="12216477" cy="65169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67640" y="85725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FF00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省委工作报告主要内容</a:t>
              </a: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3725" y="85725"/>
              <a:ext cx="431541" cy="381362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10922917" y="24765"/>
              <a:ext cx="0" cy="538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灯片编号占位符 2"/>
            <p:cNvSpPr txBox="1">
              <a:spLocks/>
            </p:cNvSpPr>
            <p:nvPr/>
          </p:nvSpPr>
          <p:spPr>
            <a:xfrm>
              <a:off x="11319698" y="101962"/>
              <a:ext cx="801067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fld id="{9FA4EE32-CBB8-4A72-82B4-0C69A318BEA2}" type="slidenum">
                <a:rPr lang="zh-CN" altLang="en-US" sz="2100" b="1" smtClean="0">
                  <a:solidFill>
                    <a:srgbClr val="F8F8F8"/>
                  </a:solidFill>
                  <a:latin typeface="黑体" pitchFamily="49" charset="-122"/>
                  <a:ea typeface="黑体" pitchFamily="49" charset="-122"/>
                </a:rPr>
                <a:pPr>
                  <a:defRPr/>
                </a:pPr>
                <a:t>10</a:t>
              </a:fld>
              <a:endParaRPr lang="zh-CN" altLang="en-US" sz="2100" b="1" dirty="0">
                <a:solidFill>
                  <a:srgbClr val="F8F8F8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 bwMode="auto">
          <a:xfrm>
            <a:off x="5964228" y="624310"/>
            <a:ext cx="62145" cy="62336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5DBF9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组合 40"/>
          <p:cNvGrpSpPr/>
          <p:nvPr/>
        </p:nvGrpSpPr>
        <p:grpSpPr>
          <a:xfrm>
            <a:off x="353213" y="908720"/>
            <a:ext cx="5385128" cy="2688419"/>
            <a:chOff x="353213" y="908720"/>
            <a:chExt cx="5385128" cy="2688419"/>
          </a:xfrm>
        </p:grpSpPr>
        <p:grpSp>
          <p:nvGrpSpPr>
            <p:cNvPr id="17" name="组合 16"/>
            <p:cNvGrpSpPr/>
            <p:nvPr/>
          </p:nvGrpSpPr>
          <p:grpSpPr>
            <a:xfrm>
              <a:off x="1686461" y="908720"/>
              <a:ext cx="3035384" cy="523220"/>
              <a:chOff x="1334805" y="1943254"/>
              <a:chExt cx="3035384" cy="523220"/>
            </a:xfrm>
          </p:grpSpPr>
          <p:cxnSp>
            <p:nvCxnSpPr>
              <p:cNvPr id="18" name="直接连接符 17"/>
              <p:cNvCxnSpPr/>
              <p:nvPr/>
            </p:nvCxnSpPr>
            <p:spPr bwMode="auto">
              <a:xfrm>
                <a:off x="1334805" y="2204864"/>
                <a:ext cx="58799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TextBox 18"/>
              <p:cNvSpPr txBox="1"/>
              <p:nvPr/>
            </p:nvSpPr>
            <p:spPr>
              <a:xfrm>
                <a:off x="1954905" y="1943254"/>
                <a:ext cx="17731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b="1">
                    <a:solidFill>
                      <a:srgbClr val="0070C0"/>
                    </a:solidFill>
                    <a:latin typeface="+mn-ea"/>
                    <a:ea typeface="+mn-ea"/>
                  </a:defRPr>
                </a:lvl1pPr>
              </a:lstStyle>
              <a:p>
                <a:r>
                  <a:rPr lang="zh-CN" altLang="en-US" dirty="0" smtClean="0"/>
                  <a:t>文化发展</a:t>
                </a:r>
                <a:endParaRPr lang="zh-CN" altLang="en-US" dirty="0"/>
              </a:p>
            </p:txBody>
          </p:sp>
          <p:cxnSp>
            <p:nvCxnSpPr>
              <p:cNvPr id="20" name="直接连接符 19"/>
              <p:cNvCxnSpPr/>
              <p:nvPr/>
            </p:nvCxnSpPr>
            <p:spPr bwMode="auto">
              <a:xfrm>
                <a:off x="3782194" y="2204864"/>
                <a:ext cx="58799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59" b="99452" l="3352" r="985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0" t="40738" r="11909" b="2321"/>
            <a:stretch/>
          </p:blipFill>
          <p:spPr>
            <a:xfrm>
              <a:off x="353213" y="1628800"/>
              <a:ext cx="2553067" cy="196833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114908" y="2044005"/>
              <a:ext cx="262343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sz="2100" dirty="0" smtClean="0"/>
                <a:t>文化精品力作不断涌现，形成更多特色文化品牌，文化国际影响力持续扩大。</a:t>
              </a:r>
              <a:endParaRPr lang="zh-CN" altLang="en-US" sz="2100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53213" y="3974852"/>
            <a:ext cx="5385128" cy="2626692"/>
            <a:chOff x="353213" y="3974852"/>
            <a:chExt cx="5385128" cy="2626692"/>
          </a:xfrm>
        </p:grpSpPr>
        <p:grpSp>
          <p:nvGrpSpPr>
            <p:cNvPr id="25" name="组合 24"/>
            <p:cNvGrpSpPr/>
            <p:nvPr/>
          </p:nvGrpSpPr>
          <p:grpSpPr>
            <a:xfrm>
              <a:off x="1838861" y="3974852"/>
              <a:ext cx="3035384" cy="523220"/>
              <a:chOff x="1334805" y="1943254"/>
              <a:chExt cx="3035384" cy="523220"/>
            </a:xfrm>
          </p:grpSpPr>
          <p:cxnSp>
            <p:nvCxnSpPr>
              <p:cNvPr id="26" name="直接连接符 25"/>
              <p:cNvCxnSpPr/>
              <p:nvPr/>
            </p:nvCxnSpPr>
            <p:spPr bwMode="auto">
              <a:xfrm>
                <a:off x="1334805" y="2204864"/>
                <a:ext cx="58799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1954905" y="1943254"/>
                <a:ext cx="17731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b="1">
                    <a:solidFill>
                      <a:srgbClr val="0070C0"/>
                    </a:solidFill>
                    <a:latin typeface="+mn-ea"/>
                    <a:ea typeface="+mn-ea"/>
                  </a:defRPr>
                </a:lvl1pPr>
              </a:lstStyle>
              <a:p>
                <a:r>
                  <a:rPr lang="zh-CN" altLang="en-US" dirty="0" smtClean="0"/>
                  <a:t>社会治理</a:t>
                </a:r>
                <a:endParaRPr lang="zh-CN" altLang="en-US" dirty="0"/>
              </a:p>
            </p:txBody>
          </p:sp>
          <p:cxnSp>
            <p:nvCxnSpPr>
              <p:cNvPr id="28" name="直接连接符 27"/>
              <p:cNvCxnSpPr/>
              <p:nvPr/>
            </p:nvCxnSpPr>
            <p:spPr bwMode="auto">
              <a:xfrm>
                <a:off x="3782194" y="2204864"/>
                <a:ext cx="58799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77" b="100000" l="5677" r="97380">
                          <a14:foregroundMark x1="35371" y1="77448" x2="35371" y2="77448"/>
                          <a14:foregroundMark x1="90393" y1="72404" x2="90393" y2="72404"/>
                          <a14:foregroundMark x1="42140" y1="47181" x2="42140" y2="47181"/>
                          <a14:foregroundMark x1="47598" y1="42730" x2="47598" y2="42730"/>
                          <a14:foregroundMark x1="67249" y1="12166" x2="67249" y2="121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0" r="5963"/>
            <a:stretch/>
          </p:blipFill>
          <p:spPr>
            <a:xfrm>
              <a:off x="353213" y="4503057"/>
              <a:ext cx="2488280" cy="209848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114908" y="5179675"/>
              <a:ext cx="262343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sz="2100" dirty="0" smtClean="0"/>
                <a:t>法治江苏、平安江苏建设深入推进，法治政府基本建成。</a:t>
              </a:r>
              <a:endParaRPr lang="zh-CN" altLang="en-US" sz="2100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84070" y="908720"/>
            <a:ext cx="5750112" cy="2664297"/>
            <a:chOff x="6284070" y="908720"/>
            <a:chExt cx="5750112" cy="2664297"/>
          </a:xfrm>
        </p:grpSpPr>
        <p:grpSp>
          <p:nvGrpSpPr>
            <p:cNvPr id="21" name="组合 20"/>
            <p:cNvGrpSpPr/>
            <p:nvPr/>
          </p:nvGrpSpPr>
          <p:grpSpPr>
            <a:xfrm>
              <a:off x="7671509" y="908720"/>
              <a:ext cx="3035384" cy="523220"/>
              <a:chOff x="1334805" y="1943254"/>
              <a:chExt cx="3035384" cy="523220"/>
            </a:xfrm>
          </p:grpSpPr>
          <p:cxnSp>
            <p:nvCxnSpPr>
              <p:cNvPr id="22" name="直接连接符 21"/>
              <p:cNvCxnSpPr/>
              <p:nvPr/>
            </p:nvCxnSpPr>
            <p:spPr bwMode="auto">
              <a:xfrm>
                <a:off x="1334805" y="2204864"/>
                <a:ext cx="58799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1954905" y="1943254"/>
                <a:ext cx="17731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b="1">
                    <a:solidFill>
                      <a:srgbClr val="0070C0"/>
                    </a:solidFill>
                    <a:latin typeface="+mn-ea"/>
                    <a:ea typeface="+mn-ea"/>
                  </a:defRPr>
                </a:lvl1pPr>
              </a:lstStyle>
              <a:p>
                <a:r>
                  <a:rPr lang="zh-CN" altLang="en-US" dirty="0" smtClean="0"/>
                  <a:t>城乡区域</a:t>
                </a:r>
                <a:endParaRPr lang="zh-CN" altLang="en-US" dirty="0"/>
              </a:p>
            </p:txBody>
          </p:sp>
          <p:cxnSp>
            <p:nvCxnSpPr>
              <p:cNvPr id="24" name="直接连接符 23"/>
              <p:cNvCxnSpPr/>
              <p:nvPr/>
            </p:nvCxnSpPr>
            <p:spPr bwMode="auto">
              <a:xfrm>
                <a:off x="3782194" y="2204864"/>
                <a:ext cx="58799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566" b="96289" l="4522" r="94742">
                          <a14:foregroundMark x1="38591" y1="31169" x2="38591" y2="31169"/>
                          <a14:foregroundMark x1="43007" y1="21150" x2="43007" y2="21150"/>
                          <a14:foregroundMark x1="43954" y1="20779" x2="43954" y2="20779"/>
                          <a14:foregroundMark x1="42587" y1="20779" x2="42587" y2="20779"/>
                          <a14:foregroundMark x1="21661" y1="20037" x2="21661" y2="20037"/>
                          <a14:foregroundMark x1="22713" y1="20223" x2="23028" y2="20223"/>
                          <a14:foregroundMark x1="21136" y1="19852" x2="21136" y2="19852"/>
                          <a14:foregroundMark x1="15773" y1="23377" x2="15773" y2="23377"/>
                          <a14:foregroundMark x1="17245" y1="23748" x2="17245" y2="23748"/>
                          <a14:backgroundMark x1="32597" y1="42672" x2="32597" y2="42672"/>
                          <a14:backgroundMark x1="79390" y1="39889" x2="79390" y2="39889"/>
                          <a14:backgroundMark x1="82650" y1="39518" x2="82650" y2="39518"/>
                          <a14:backgroundMark x1="77918" y1="42115" x2="77918" y2="42115"/>
                          <a14:backgroundMark x1="78233" y1="47681" x2="78233" y2="47681"/>
                          <a14:backgroundMark x1="78023" y1="51206" x2="78023" y2="51206"/>
                          <a14:backgroundMark x1="68034" y1="38590" x2="68034" y2="38590"/>
                          <a14:backgroundMark x1="68559" y1="39332" x2="68559" y2="39332"/>
                          <a14:backgroundMark x1="67298" y1="39332" x2="67298" y2="39332"/>
                          <a14:backgroundMark x1="53838" y1="41373" x2="53838" y2="41373"/>
                          <a14:backgroundMark x1="54154" y1="39147" x2="54154" y2="39147"/>
                          <a14:backgroundMark x1="54154" y1="43599" x2="54154" y2="43599"/>
                          <a14:backgroundMark x1="22292" y1="56030" x2="22292" y2="56030"/>
                          <a14:backgroundMark x1="53943" y1="46568" x2="53943" y2="465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6" t="11779" r="7139" b="4966"/>
            <a:stretch/>
          </p:blipFill>
          <p:spPr>
            <a:xfrm>
              <a:off x="6284070" y="1658767"/>
              <a:ext cx="2947835" cy="191425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410749" y="2060848"/>
              <a:ext cx="262343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sz="2100" dirty="0" smtClean="0"/>
                <a:t>全省发展空间布局持续优化，南北区域优势互补，城乡区域发展协调性进一步增强。</a:t>
              </a:r>
              <a:endParaRPr lang="zh-CN" altLang="en-US" sz="2100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13194" y="3955688"/>
            <a:ext cx="5520988" cy="2737398"/>
            <a:chOff x="6513194" y="3955688"/>
            <a:chExt cx="5520988" cy="2737398"/>
          </a:xfrm>
        </p:grpSpPr>
        <p:grpSp>
          <p:nvGrpSpPr>
            <p:cNvPr id="29" name="组合 28"/>
            <p:cNvGrpSpPr/>
            <p:nvPr/>
          </p:nvGrpSpPr>
          <p:grpSpPr>
            <a:xfrm>
              <a:off x="7743517" y="3955688"/>
              <a:ext cx="3035384" cy="523220"/>
              <a:chOff x="1334805" y="1943254"/>
              <a:chExt cx="3035384" cy="523220"/>
            </a:xfrm>
          </p:grpSpPr>
          <p:cxnSp>
            <p:nvCxnSpPr>
              <p:cNvPr id="30" name="直接连接符 29"/>
              <p:cNvCxnSpPr/>
              <p:nvPr/>
            </p:nvCxnSpPr>
            <p:spPr bwMode="auto">
              <a:xfrm>
                <a:off x="1334805" y="2204864"/>
                <a:ext cx="58799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1954905" y="1943254"/>
                <a:ext cx="17731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b="1">
                    <a:solidFill>
                      <a:srgbClr val="0070C0"/>
                    </a:solidFill>
                    <a:latin typeface="+mn-ea"/>
                    <a:ea typeface="+mn-ea"/>
                  </a:defRPr>
                </a:lvl1pPr>
              </a:lstStyle>
              <a:p>
                <a:r>
                  <a:rPr lang="zh-CN" altLang="en-US" dirty="0" smtClean="0"/>
                  <a:t>从严治党</a:t>
                </a:r>
                <a:endParaRPr lang="zh-CN" altLang="en-US" dirty="0"/>
              </a:p>
            </p:txBody>
          </p:sp>
          <p:cxnSp>
            <p:nvCxnSpPr>
              <p:cNvPr id="32" name="直接连接符 31"/>
              <p:cNvCxnSpPr/>
              <p:nvPr/>
            </p:nvCxnSpPr>
            <p:spPr bwMode="auto">
              <a:xfrm>
                <a:off x="3782194" y="2204864"/>
                <a:ext cx="58799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009" b="98498" l="4392" r="964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0" t="7557" r="4836" b="2478"/>
            <a:stretch/>
          </p:blipFill>
          <p:spPr>
            <a:xfrm>
              <a:off x="6513194" y="4585320"/>
              <a:ext cx="2718711" cy="210776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9410749" y="5179675"/>
              <a:ext cx="262343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sz="2100" dirty="0" smtClean="0"/>
                <a:t>向基层延伸，解决好群众身边的不正之风和腐败问题。</a:t>
              </a:r>
              <a:endParaRPr lang="zh-CN" altLang="en-US" sz="2100" dirty="0"/>
            </a:p>
          </p:txBody>
        </p:sp>
      </p:grpSp>
      <p:cxnSp>
        <p:nvCxnSpPr>
          <p:cNvPr id="40" name="直接连接符 39"/>
          <p:cNvCxnSpPr/>
          <p:nvPr/>
        </p:nvCxnSpPr>
        <p:spPr bwMode="auto">
          <a:xfrm>
            <a:off x="19722" y="3701792"/>
            <a:ext cx="12177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5DBF9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93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9715" y="-27384"/>
            <a:ext cx="12216478" cy="6885384"/>
            <a:chOff x="-19715" y="-27384"/>
            <a:chExt cx="12216478" cy="6885384"/>
          </a:xfrm>
        </p:grpSpPr>
        <p:grpSp>
          <p:nvGrpSpPr>
            <p:cNvPr id="3" name="组合 2"/>
            <p:cNvGrpSpPr/>
            <p:nvPr/>
          </p:nvGrpSpPr>
          <p:grpSpPr>
            <a:xfrm>
              <a:off x="-19715" y="-27384"/>
              <a:ext cx="12216478" cy="6885384"/>
              <a:chOff x="-19715" y="-27384"/>
              <a:chExt cx="12216478" cy="68853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5328"/>
                <a:ext cx="12216478" cy="6852672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-27384"/>
                <a:ext cx="12216477" cy="65169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67640" y="85725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FF00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省委工作报告主要内容</a:t>
              </a: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3725" y="85725"/>
              <a:ext cx="431541" cy="381362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10922917" y="24765"/>
              <a:ext cx="0" cy="538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灯片编号占位符 2"/>
            <p:cNvSpPr txBox="1">
              <a:spLocks/>
            </p:cNvSpPr>
            <p:nvPr/>
          </p:nvSpPr>
          <p:spPr>
            <a:xfrm>
              <a:off x="11319698" y="101962"/>
              <a:ext cx="801067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fld id="{9FA4EE32-CBB8-4A72-82B4-0C69A318BEA2}" type="slidenum">
                <a:rPr lang="zh-CN" altLang="en-US" sz="2100" b="1" smtClean="0">
                  <a:solidFill>
                    <a:srgbClr val="F8F8F8"/>
                  </a:solidFill>
                  <a:latin typeface="黑体" pitchFamily="49" charset="-122"/>
                  <a:ea typeface="黑体" pitchFamily="49" charset="-122"/>
                </a:rPr>
                <a:pPr>
                  <a:defRPr/>
                </a:pPr>
                <a:t>11</a:t>
              </a:fld>
              <a:endParaRPr lang="zh-CN" altLang="en-US" sz="2100" b="1" dirty="0">
                <a:solidFill>
                  <a:srgbClr val="F8F8F8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8" b="97623" l="3170" r="95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99" y="1660867"/>
            <a:ext cx="3027488" cy="477243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074045" y="2646928"/>
            <a:ext cx="8646186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2400" dirty="0" smtClean="0"/>
              <a:t>       把发展的基点放在创新上，加快建设创新型省份，进一步完善区域创新体系，着力推进以</a:t>
            </a:r>
            <a:r>
              <a:rPr lang="zh-CN" altLang="en-US" sz="2400" dirty="0" smtClean="0">
                <a:solidFill>
                  <a:srgbClr val="C00000"/>
                </a:solidFill>
              </a:rPr>
              <a:t>科技创新为核心</a:t>
            </a:r>
            <a:r>
              <a:rPr lang="zh-CN" altLang="en-US" sz="2400" dirty="0" smtClean="0"/>
              <a:t>的全面创新。</a:t>
            </a:r>
            <a:endParaRPr lang="en-US" altLang="zh-CN" sz="2400" dirty="0" smtClean="0"/>
          </a:p>
          <a:p>
            <a:pPr algn="l">
              <a:lnSpc>
                <a:spcPct val="130000"/>
              </a:lnSpc>
            </a:pPr>
            <a:r>
              <a:rPr lang="zh-CN" altLang="en-US" sz="2400" dirty="0" smtClean="0"/>
              <a:t>       进一步引导金融资源和社会资本向关键创新领域聚集，</a:t>
            </a:r>
            <a:r>
              <a:rPr lang="zh-CN" altLang="en-US" sz="2400" dirty="0" smtClean="0">
                <a:solidFill>
                  <a:srgbClr val="C00000"/>
                </a:solidFill>
              </a:rPr>
              <a:t>加大研发投入</a:t>
            </a:r>
            <a:r>
              <a:rPr lang="zh-CN" altLang="en-US" sz="2400" dirty="0" smtClean="0"/>
              <a:t>，培育有竞争力的创新集群。</a:t>
            </a:r>
            <a:endParaRPr lang="en-US" altLang="zh-CN" sz="2400" dirty="0" smtClean="0"/>
          </a:p>
          <a:p>
            <a:pPr algn="l">
              <a:lnSpc>
                <a:spcPct val="130000"/>
              </a:lnSpc>
            </a:pPr>
            <a:r>
              <a:rPr lang="zh-CN" altLang="en-US" sz="2400" dirty="0" smtClean="0"/>
              <a:t>       </a:t>
            </a:r>
            <a:r>
              <a:rPr lang="zh-CN" altLang="en-US" sz="2400" dirty="0"/>
              <a:t>推动关键领域核心技术的攻关突破</a:t>
            </a:r>
            <a:r>
              <a:rPr lang="zh-CN" altLang="en-US" sz="2400" dirty="0" smtClean="0"/>
              <a:t>是科技创新的重中之重，要发挥好企业的主体作用、领军人才的关键作用和高校科研院所的平台作用，大力推动产学研协同创新，通过</a:t>
            </a:r>
            <a:r>
              <a:rPr lang="zh-CN" altLang="en-US" sz="2400" dirty="0" smtClean="0">
                <a:solidFill>
                  <a:srgbClr val="C00000"/>
                </a:solidFill>
              </a:rPr>
              <a:t>产业技术创新联盟</a:t>
            </a:r>
            <a:r>
              <a:rPr lang="zh-CN" altLang="en-US" sz="2400" dirty="0" smtClean="0"/>
              <a:t>等形式把各种力量聚合起来。</a:t>
            </a:r>
            <a:endParaRPr lang="en-US" altLang="zh-CN" sz="2400" dirty="0" smtClean="0"/>
          </a:p>
        </p:txBody>
      </p:sp>
      <p:grpSp>
        <p:nvGrpSpPr>
          <p:cNvPr id="53" name="组合 52"/>
          <p:cNvGrpSpPr/>
          <p:nvPr/>
        </p:nvGrpSpPr>
        <p:grpSpPr>
          <a:xfrm>
            <a:off x="3149144" y="1916832"/>
            <a:ext cx="5134991" cy="648000"/>
            <a:chOff x="2887400" y="1988920"/>
            <a:chExt cx="5134991" cy="648000"/>
          </a:xfrm>
        </p:grpSpPr>
        <p:sp>
          <p:nvSpPr>
            <p:cNvPr id="54" name="TextBox 53"/>
            <p:cNvSpPr txBox="1"/>
            <p:nvPr/>
          </p:nvSpPr>
          <p:spPr>
            <a:xfrm>
              <a:off x="3532983" y="2015128"/>
              <a:ext cx="448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dirty="0" smtClean="0">
                  <a:solidFill>
                    <a:srgbClr val="005DA2"/>
                  </a:solidFill>
                </a:rPr>
                <a:t>着力推进经济转型升级</a:t>
              </a:r>
              <a:endParaRPr lang="zh-CN" altLang="en-US" dirty="0">
                <a:solidFill>
                  <a:srgbClr val="005DA2"/>
                </a:solidFill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400" y="1988920"/>
              <a:ext cx="556824" cy="648000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>
            <a:off x="4154166" y="951197"/>
            <a:ext cx="4464495" cy="677603"/>
            <a:chOff x="3078406" y="977582"/>
            <a:chExt cx="5684271" cy="677603"/>
          </a:xfrm>
        </p:grpSpPr>
        <p:sp>
          <p:nvSpPr>
            <p:cNvPr id="57" name="圆角矩形 3"/>
            <p:cNvSpPr/>
            <p:nvPr/>
          </p:nvSpPr>
          <p:spPr>
            <a:xfrm>
              <a:off x="3294430" y="1079185"/>
              <a:ext cx="5468247" cy="57600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8" name="圆角矩形 3"/>
            <p:cNvSpPr/>
            <p:nvPr/>
          </p:nvSpPr>
          <p:spPr>
            <a:xfrm>
              <a:off x="3078406" y="977582"/>
              <a:ext cx="5592829" cy="579210"/>
            </a:xfrm>
            <a:prstGeom prst="roundRect">
              <a:avLst>
                <a:gd name="adj" fmla="val 0"/>
              </a:avLst>
            </a:prstGeom>
            <a:solidFill>
              <a:srgbClr val="F8F8F8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rgbClr val="002060"/>
                  </a:solidFill>
                </a:rPr>
                <a:t>未来五年怎么干</a:t>
              </a:r>
              <a:endParaRPr lang="zh-CN" altLang="en-US" sz="2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9715" y="-27384"/>
            <a:ext cx="12216478" cy="6885384"/>
            <a:chOff x="-19715" y="-27384"/>
            <a:chExt cx="12216478" cy="6885384"/>
          </a:xfrm>
        </p:grpSpPr>
        <p:grpSp>
          <p:nvGrpSpPr>
            <p:cNvPr id="3" name="组合 2"/>
            <p:cNvGrpSpPr/>
            <p:nvPr/>
          </p:nvGrpSpPr>
          <p:grpSpPr>
            <a:xfrm>
              <a:off x="-19715" y="-27384"/>
              <a:ext cx="12216478" cy="6885384"/>
              <a:chOff x="-19715" y="-27384"/>
              <a:chExt cx="12216478" cy="68853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5328"/>
                <a:ext cx="12216478" cy="6852672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-27384"/>
                <a:ext cx="12216477" cy="651694"/>
              </a:xfrm>
              <a:prstGeom prst="rect">
                <a:avLst/>
              </a:prstGeom>
            </p:spPr>
          </p:pic>
        </p:grpSp>
        <p:cxnSp>
          <p:nvCxnSpPr>
            <p:cNvPr id="8" name="直接连接符 7"/>
            <p:cNvCxnSpPr/>
            <p:nvPr/>
          </p:nvCxnSpPr>
          <p:spPr bwMode="auto">
            <a:xfrm>
              <a:off x="10922917" y="24765"/>
              <a:ext cx="0" cy="538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灯片编号占位符 2"/>
            <p:cNvSpPr txBox="1">
              <a:spLocks/>
            </p:cNvSpPr>
            <p:nvPr/>
          </p:nvSpPr>
          <p:spPr>
            <a:xfrm>
              <a:off x="11319698" y="101962"/>
              <a:ext cx="801067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fld id="{9FA4EE32-CBB8-4A72-82B4-0C69A318BEA2}" type="slidenum">
                <a:rPr lang="zh-CN" altLang="en-US" sz="2100" b="1" smtClean="0">
                  <a:solidFill>
                    <a:srgbClr val="F8F8F8"/>
                  </a:solidFill>
                  <a:latin typeface="黑体" pitchFamily="49" charset="-122"/>
                  <a:ea typeface="黑体" pitchFamily="49" charset="-122"/>
                </a:rPr>
                <a:pPr>
                  <a:defRPr/>
                </a:pPr>
                <a:t>12</a:t>
              </a:fld>
              <a:endParaRPr lang="zh-CN" altLang="en-US" sz="2100" b="1" dirty="0">
                <a:solidFill>
                  <a:srgbClr val="F8F8F8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7640" y="85725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FF00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省委工作报告主要内容</a:t>
              </a: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3725" y="85725"/>
              <a:ext cx="431541" cy="381362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54166" y="951197"/>
            <a:ext cx="4464495" cy="677603"/>
            <a:chOff x="3078406" y="977582"/>
            <a:chExt cx="5684271" cy="677603"/>
          </a:xfrm>
        </p:grpSpPr>
        <p:sp>
          <p:nvSpPr>
            <p:cNvPr id="45" name="圆角矩形 3"/>
            <p:cNvSpPr/>
            <p:nvPr/>
          </p:nvSpPr>
          <p:spPr>
            <a:xfrm>
              <a:off x="3294430" y="1079185"/>
              <a:ext cx="5468247" cy="576000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6" name="圆角矩形 3"/>
            <p:cNvSpPr/>
            <p:nvPr/>
          </p:nvSpPr>
          <p:spPr>
            <a:xfrm>
              <a:off x="3078406" y="977582"/>
              <a:ext cx="5592829" cy="579210"/>
            </a:xfrm>
            <a:prstGeom prst="roundRect">
              <a:avLst>
                <a:gd name="adj" fmla="val 0"/>
              </a:avLst>
            </a:prstGeom>
            <a:solidFill>
              <a:srgbClr val="F8F8F8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rgbClr val="002060"/>
                  </a:solidFill>
                </a:rPr>
                <a:t>未来五年怎么干</a:t>
              </a:r>
              <a:endParaRPr lang="zh-CN" alt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8" b="97623" l="3170" r="95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99" y="1660867"/>
            <a:ext cx="3027488" cy="47724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0" t="11595" b="25333"/>
          <a:stretch/>
        </p:blipFill>
        <p:spPr bwMode="auto">
          <a:xfrm>
            <a:off x="1273845" y="577816"/>
            <a:ext cx="2880320" cy="62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149144" y="1916832"/>
            <a:ext cx="5134991" cy="648000"/>
            <a:chOff x="2887400" y="1988920"/>
            <a:chExt cx="5134991" cy="648000"/>
          </a:xfrm>
        </p:grpSpPr>
        <p:sp>
          <p:nvSpPr>
            <p:cNvPr id="47" name="TextBox 46"/>
            <p:cNvSpPr txBox="1"/>
            <p:nvPr/>
          </p:nvSpPr>
          <p:spPr>
            <a:xfrm>
              <a:off x="3532983" y="2015128"/>
              <a:ext cx="448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dirty="0" smtClean="0">
                  <a:solidFill>
                    <a:srgbClr val="005DA2"/>
                  </a:solidFill>
                </a:rPr>
                <a:t>着力推进经济转型升级</a:t>
              </a:r>
              <a:endParaRPr lang="zh-CN" altLang="en-US" dirty="0">
                <a:solidFill>
                  <a:srgbClr val="005DA2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400" y="1988920"/>
              <a:ext cx="556824" cy="6480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3531607" y="2617174"/>
            <a:ext cx="6383198" cy="648000"/>
            <a:chOff x="3449583" y="2636912"/>
            <a:chExt cx="6383198" cy="64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583" y="2636912"/>
              <a:ext cx="556824" cy="648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80525" y="2671233"/>
              <a:ext cx="5752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dirty="0" smtClean="0">
                  <a:solidFill>
                    <a:srgbClr val="005DA2"/>
                  </a:solidFill>
                </a:rPr>
                <a:t>着力提高农业农村发展水平</a:t>
              </a:r>
              <a:endParaRPr lang="zh-CN" altLang="en-US" dirty="0">
                <a:solidFill>
                  <a:srgbClr val="005DA2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41357" y="3317516"/>
            <a:ext cx="7238070" cy="648000"/>
            <a:chOff x="3741357" y="3429000"/>
            <a:chExt cx="7238070" cy="6480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357" y="3429000"/>
              <a:ext cx="556824" cy="648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354691" y="3452096"/>
              <a:ext cx="6624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dirty="0" smtClean="0">
                  <a:solidFill>
                    <a:srgbClr val="005DA2"/>
                  </a:solidFill>
                </a:rPr>
                <a:t>着力加强社会主义民主法治建设</a:t>
              </a:r>
              <a:endParaRPr lang="zh-CN" altLang="en-US" dirty="0">
                <a:solidFill>
                  <a:srgbClr val="005DA2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5674" y="4017858"/>
            <a:ext cx="6870207" cy="648000"/>
            <a:chOff x="3795674" y="4149080"/>
            <a:chExt cx="6870207" cy="64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674" y="4149080"/>
              <a:ext cx="574515" cy="648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401185" y="4201924"/>
              <a:ext cx="6264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dirty="0" smtClean="0">
                  <a:solidFill>
                    <a:srgbClr val="005DA2"/>
                  </a:solidFill>
                </a:rPr>
                <a:t>着力提升文化软实力</a:t>
              </a:r>
              <a:endParaRPr lang="zh-CN" altLang="en-US" dirty="0">
                <a:solidFill>
                  <a:srgbClr val="005DA2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27006" y="4718200"/>
            <a:ext cx="5076683" cy="648000"/>
            <a:chOff x="3727006" y="4941168"/>
            <a:chExt cx="5076683" cy="6480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006" y="4941168"/>
              <a:ext cx="571175" cy="648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314281" y="4994012"/>
              <a:ext cx="448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dirty="0" smtClean="0">
                  <a:solidFill>
                    <a:srgbClr val="005DA2"/>
                  </a:solidFill>
                </a:rPr>
                <a:t>着力保障和改善民生</a:t>
              </a:r>
              <a:endParaRPr lang="zh-CN" altLang="en-US" dirty="0">
                <a:solidFill>
                  <a:srgbClr val="005DA2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00961" y="5418542"/>
            <a:ext cx="5082170" cy="648000"/>
            <a:chOff x="3500961" y="5661320"/>
            <a:chExt cx="5082170" cy="648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961" y="5661320"/>
              <a:ext cx="581196" cy="648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093723" y="5704076"/>
              <a:ext cx="448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dirty="0" smtClean="0">
                  <a:solidFill>
                    <a:srgbClr val="005DA2"/>
                  </a:solidFill>
                </a:rPr>
                <a:t>着力推进生态文明建设</a:t>
              </a:r>
              <a:endParaRPr lang="zh-CN" altLang="en-US" dirty="0">
                <a:solidFill>
                  <a:srgbClr val="005DA2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31647" y="6118882"/>
            <a:ext cx="5083484" cy="648000"/>
            <a:chOff x="3231647" y="6309392"/>
            <a:chExt cx="5083484" cy="64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647" y="6309392"/>
              <a:ext cx="562478" cy="6480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825723" y="6365830"/>
              <a:ext cx="4489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zh-CN" altLang="en-US" dirty="0" smtClean="0">
                  <a:solidFill>
                    <a:srgbClr val="005DA2"/>
                  </a:solidFill>
                </a:rPr>
                <a:t>着力深化改革扩大开放</a:t>
              </a:r>
              <a:endParaRPr lang="zh-CN" altLang="en-US" dirty="0">
                <a:solidFill>
                  <a:srgbClr val="005D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66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9715" y="-27384"/>
            <a:ext cx="12216478" cy="6885384"/>
            <a:chOff x="-19715" y="-27384"/>
            <a:chExt cx="12216478" cy="6885384"/>
          </a:xfrm>
        </p:grpSpPr>
        <p:grpSp>
          <p:nvGrpSpPr>
            <p:cNvPr id="3" name="组合 2"/>
            <p:cNvGrpSpPr/>
            <p:nvPr/>
          </p:nvGrpSpPr>
          <p:grpSpPr>
            <a:xfrm>
              <a:off x="-19715" y="-27384"/>
              <a:ext cx="12216478" cy="6885384"/>
              <a:chOff x="-19715" y="-27384"/>
              <a:chExt cx="12216478" cy="68853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5328"/>
                <a:ext cx="12216478" cy="6852672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-27384"/>
                <a:ext cx="12216477" cy="65169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67640" y="85725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FF00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省委工作报告主要内容</a:t>
              </a: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3725" y="85725"/>
              <a:ext cx="431541" cy="381362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10922917" y="24765"/>
              <a:ext cx="0" cy="538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灯片编号占位符 2"/>
            <p:cNvSpPr txBox="1">
              <a:spLocks/>
            </p:cNvSpPr>
            <p:nvPr/>
          </p:nvSpPr>
          <p:spPr>
            <a:xfrm>
              <a:off x="11319698" y="101962"/>
              <a:ext cx="801067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fld id="{9FA4EE32-CBB8-4A72-82B4-0C69A318BEA2}" type="slidenum">
                <a:rPr lang="zh-CN" altLang="en-US" sz="2100" b="1" smtClean="0">
                  <a:solidFill>
                    <a:srgbClr val="F8F8F8"/>
                  </a:solidFill>
                  <a:latin typeface="黑体" pitchFamily="49" charset="-122"/>
                  <a:ea typeface="黑体" pitchFamily="49" charset="-122"/>
                </a:rPr>
                <a:pPr>
                  <a:defRPr/>
                </a:pPr>
                <a:t>13</a:t>
              </a:fld>
              <a:endParaRPr lang="zh-CN" altLang="en-US" sz="2100" b="1" dirty="0">
                <a:solidFill>
                  <a:srgbClr val="F8F8F8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2" name="圆角矩形 3"/>
          <p:cNvSpPr/>
          <p:nvPr/>
        </p:nvSpPr>
        <p:spPr>
          <a:xfrm>
            <a:off x="3938141" y="1079185"/>
            <a:ext cx="5760640" cy="57600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圆角矩形 3"/>
          <p:cNvSpPr/>
          <p:nvPr/>
        </p:nvSpPr>
        <p:spPr>
          <a:xfrm>
            <a:off x="3722116" y="977582"/>
            <a:ext cx="5885223" cy="579210"/>
          </a:xfrm>
          <a:prstGeom prst="roundRect">
            <a:avLst>
              <a:gd name="adj" fmla="val 0"/>
            </a:avLst>
          </a:prstGeom>
          <a:solidFill>
            <a:srgbClr val="F8F8F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</a:rPr>
              <a:t>坚定不移推动全面从严治党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0208" y1="92843" x2="60208" y2="92843"/>
                        <a14:foregroundMark x1="81042" y1="94004" x2="81042" y2="940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17"/>
          <a:stretch/>
        </p:blipFill>
        <p:spPr>
          <a:xfrm>
            <a:off x="121717" y="1772816"/>
            <a:ext cx="3353506" cy="439248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417861" y="577816"/>
            <a:ext cx="10795718" cy="6280184"/>
            <a:chOff x="1705893" y="577816"/>
            <a:chExt cx="10795718" cy="628018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60" t="11595" b="25333"/>
            <a:stretch/>
          </p:blipFill>
          <p:spPr bwMode="auto">
            <a:xfrm>
              <a:off x="1705893" y="577816"/>
              <a:ext cx="2880320" cy="6280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组合 26"/>
            <p:cNvGrpSpPr/>
            <p:nvPr/>
          </p:nvGrpSpPr>
          <p:grpSpPr>
            <a:xfrm>
              <a:off x="3650109" y="1916832"/>
              <a:ext cx="8851502" cy="648000"/>
              <a:chOff x="2887400" y="1988920"/>
              <a:chExt cx="8851502" cy="64800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455492" y="2030626"/>
                <a:ext cx="828341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b="1">
                    <a:solidFill>
                      <a:srgbClr val="0070C0"/>
                    </a:solidFill>
                    <a:latin typeface="+mn-ea"/>
                    <a:ea typeface="+mn-ea"/>
                  </a:defRPr>
                </a:lvl1pPr>
              </a:lstStyle>
              <a:p>
                <a:pPr algn="l"/>
                <a:r>
                  <a:rPr lang="zh-CN" altLang="en-US" sz="2700" dirty="0" smtClean="0">
                    <a:solidFill>
                      <a:srgbClr val="005DA2"/>
                    </a:solidFill>
                  </a:rPr>
                  <a:t>充分发挥党委总揽全局、协调各方的领导核心作用</a:t>
                </a:r>
                <a:endParaRPr lang="zh-CN" altLang="en-US" sz="2700" dirty="0">
                  <a:solidFill>
                    <a:srgbClr val="005DA2"/>
                  </a:solidFill>
                </a:endParaRP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7400" y="1988920"/>
                <a:ext cx="556824" cy="648000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4032572" y="2617174"/>
              <a:ext cx="6383198" cy="648000"/>
              <a:chOff x="3449583" y="2636912"/>
              <a:chExt cx="6383198" cy="648000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9583" y="2636912"/>
                <a:ext cx="556824" cy="6480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080525" y="2671233"/>
                <a:ext cx="5752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b="1">
                    <a:solidFill>
                      <a:srgbClr val="0070C0"/>
                    </a:solidFill>
                    <a:latin typeface="+mn-ea"/>
                    <a:ea typeface="+mn-ea"/>
                  </a:defRPr>
                </a:lvl1pPr>
              </a:lstStyle>
              <a:p>
                <a:pPr algn="l"/>
                <a:r>
                  <a:rPr lang="zh-CN" altLang="en-US" sz="2700" dirty="0" smtClean="0">
                    <a:solidFill>
                      <a:srgbClr val="005DA2"/>
                    </a:solidFill>
                  </a:rPr>
                  <a:t>坚持思想建党和制度治党紧密结合</a:t>
                </a:r>
                <a:endParaRPr lang="zh-CN" altLang="en-US" sz="2700" dirty="0">
                  <a:solidFill>
                    <a:srgbClr val="005DA2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242322" y="3317516"/>
              <a:ext cx="7238070" cy="648000"/>
              <a:chOff x="3741357" y="3429000"/>
              <a:chExt cx="7238070" cy="648000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1357" y="3429000"/>
                <a:ext cx="556824" cy="6480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4354691" y="3452096"/>
                <a:ext cx="6624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b="1">
                    <a:solidFill>
                      <a:srgbClr val="0070C0"/>
                    </a:solidFill>
                    <a:latin typeface="+mn-ea"/>
                    <a:ea typeface="+mn-ea"/>
                  </a:defRPr>
                </a:lvl1pPr>
              </a:lstStyle>
              <a:p>
                <a:pPr algn="l"/>
                <a:r>
                  <a:rPr lang="zh-CN" altLang="en-US" sz="2700" dirty="0" smtClean="0">
                    <a:solidFill>
                      <a:srgbClr val="005DA2"/>
                    </a:solidFill>
                  </a:rPr>
                  <a:t>全面加强和规范党内政治生活</a:t>
                </a:r>
                <a:endParaRPr lang="zh-CN" altLang="en-US" sz="2700" dirty="0">
                  <a:solidFill>
                    <a:srgbClr val="005DA2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296639" y="4017858"/>
              <a:ext cx="6870207" cy="648000"/>
              <a:chOff x="3795674" y="4149080"/>
              <a:chExt cx="6870207" cy="648000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5674" y="4149080"/>
                <a:ext cx="574515" cy="6480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4401185" y="4201924"/>
                <a:ext cx="62646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b="1">
                    <a:solidFill>
                      <a:srgbClr val="0070C0"/>
                    </a:solidFill>
                    <a:latin typeface="+mn-ea"/>
                    <a:ea typeface="+mn-ea"/>
                  </a:defRPr>
                </a:lvl1pPr>
              </a:lstStyle>
              <a:p>
                <a:pPr algn="l"/>
                <a:r>
                  <a:rPr lang="zh-CN" altLang="en-US" sz="2700" dirty="0" smtClean="0">
                    <a:solidFill>
                      <a:srgbClr val="005DA2"/>
                    </a:solidFill>
                  </a:rPr>
                  <a:t>推动作风建设常态长效发展</a:t>
                </a:r>
                <a:endParaRPr lang="zh-CN" altLang="en-US" sz="2700" dirty="0">
                  <a:solidFill>
                    <a:srgbClr val="005DA2"/>
                  </a:solidFill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227971" y="4718200"/>
              <a:ext cx="6478922" cy="648000"/>
              <a:chOff x="3727006" y="4941168"/>
              <a:chExt cx="6478922" cy="648000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7006" y="4941168"/>
                <a:ext cx="571175" cy="648000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4314280" y="4994012"/>
                <a:ext cx="5891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b="1">
                    <a:solidFill>
                      <a:srgbClr val="0070C0"/>
                    </a:solidFill>
                    <a:latin typeface="+mn-ea"/>
                    <a:ea typeface="+mn-ea"/>
                  </a:defRPr>
                </a:lvl1pPr>
              </a:lstStyle>
              <a:p>
                <a:pPr algn="l"/>
                <a:r>
                  <a:rPr lang="zh-CN" altLang="en-US" sz="2700" dirty="0" smtClean="0">
                    <a:solidFill>
                      <a:srgbClr val="005DA2"/>
                    </a:solidFill>
                  </a:rPr>
                  <a:t>努力建设高素质干部队伍和人才队伍</a:t>
                </a:r>
                <a:endParaRPr lang="zh-CN" altLang="en-US" sz="2700" dirty="0">
                  <a:solidFill>
                    <a:srgbClr val="005DA2"/>
                  </a:solidFill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001926" y="5418542"/>
              <a:ext cx="5082170" cy="648000"/>
              <a:chOff x="3500961" y="5661320"/>
              <a:chExt cx="5082170" cy="648000"/>
            </a:xfrm>
          </p:grpSpPr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0961" y="5661320"/>
                <a:ext cx="581196" cy="6480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4093723" y="5704076"/>
                <a:ext cx="44894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b="1">
                    <a:solidFill>
                      <a:srgbClr val="0070C0"/>
                    </a:solidFill>
                    <a:latin typeface="+mn-ea"/>
                    <a:ea typeface="+mn-ea"/>
                  </a:defRPr>
                </a:lvl1pPr>
              </a:lstStyle>
              <a:p>
                <a:pPr algn="l"/>
                <a:r>
                  <a:rPr lang="zh-CN" altLang="en-US" sz="2700" dirty="0">
                    <a:solidFill>
                      <a:srgbClr val="005DA2"/>
                    </a:solidFill>
                  </a:rPr>
                  <a:t>建</a:t>
                </a:r>
                <a:r>
                  <a:rPr lang="zh-CN" altLang="en-US" sz="2700" dirty="0" smtClean="0">
                    <a:solidFill>
                      <a:srgbClr val="005DA2"/>
                    </a:solidFill>
                  </a:rPr>
                  <a:t>强党在基层的战斗堡垒</a:t>
                </a:r>
                <a:endParaRPr lang="zh-CN" altLang="en-US" sz="2700" dirty="0">
                  <a:solidFill>
                    <a:srgbClr val="005DA2"/>
                  </a:solidFill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3732612" y="6118882"/>
              <a:ext cx="5083484" cy="648000"/>
              <a:chOff x="3231647" y="6309392"/>
              <a:chExt cx="5083484" cy="648000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1647" y="6309392"/>
                <a:ext cx="562478" cy="64800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3825723" y="6365830"/>
                <a:ext cx="44894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800" b="1">
                    <a:solidFill>
                      <a:srgbClr val="0070C0"/>
                    </a:solidFill>
                    <a:latin typeface="+mn-ea"/>
                    <a:ea typeface="+mn-ea"/>
                  </a:defRPr>
                </a:lvl1pPr>
              </a:lstStyle>
              <a:p>
                <a:pPr algn="l"/>
                <a:r>
                  <a:rPr lang="zh-CN" altLang="en-US" sz="2700" dirty="0" smtClean="0">
                    <a:solidFill>
                      <a:srgbClr val="005DA2"/>
                    </a:solidFill>
                  </a:rPr>
                  <a:t>深入推进反腐倡廉建设</a:t>
                </a:r>
                <a:endParaRPr lang="zh-CN" altLang="en-US" sz="2700" dirty="0">
                  <a:solidFill>
                    <a:srgbClr val="005DA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71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328"/>
            <a:ext cx="12216478" cy="685267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8861" y="3539787"/>
            <a:ext cx="1623378" cy="318049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644135"/>
            <a:ext cx="12216477" cy="1213865"/>
          </a:xfrm>
          <a:prstGeom prst="rect">
            <a:avLst/>
          </a:prstGeom>
        </p:spPr>
      </p:pic>
      <p:sp>
        <p:nvSpPr>
          <p:cNvPr id="41" name="Freeform 5"/>
          <p:cNvSpPr>
            <a:spLocks/>
          </p:cNvSpPr>
          <p:nvPr/>
        </p:nvSpPr>
        <p:spPr bwMode="auto">
          <a:xfrm>
            <a:off x="1389465" y="2315688"/>
            <a:ext cx="1490022" cy="1490022"/>
          </a:xfrm>
          <a:custGeom>
            <a:avLst/>
            <a:gdLst>
              <a:gd name="T0" fmla="*/ 0 w 1419"/>
              <a:gd name="T1" fmla="*/ 0 h 1419"/>
              <a:gd name="T2" fmla="*/ 1419 w 1419"/>
              <a:gd name="T3" fmla="*/ 0 h 1419"/>
              <a:gd name="T4" fmla="*/ 1419 w 1419"/>
              <a:gd name="T5" fmla="*/ 330 h 1419"/>
              <a:gd name="T6" fmla="*/ 1332 w 1419"/>
              <a:gd name="T7" fmla="*/ 330 h 1419"/>
              <a:gd name="T8" fmla="*/ 1332 w 1419"/>
              <a:gd name="T9" fmla="*/ 87 h 1419"/>
              <a:gd name="T10" fmla="*/ 87 w 1419"/>
              <a:gd name="T11" fmla="*/ 87 h 1419"/>
              <a:gd name="T12" fmla="*/ 87 w 1419"/>
              <a:gd name="T13" fmla="*/ 1332 h 1419"/>
              <a:gd name="T14" fmla="*/ 1332 w 1419"/>
              <a:gd name="T15" fmla="*/ 1332 h 1419"/>
              <a:gd name="T16" fmla="*/ 1332 w 1419"/>
              <a:gd name="T17" fmla="*/ 1089 h 1419"/>
              <a:gd name="T18" fmla="*/ 1419 w 1419"/>
              <a:gd name="T19" fmla="*/ 1089 h 1419"/>
              <a:gd name="T20" fmla="*/ 1419 w 1419"/>
              <a:gd name="T21" fmla="*/ 1419 h 1419"/>
              <a:gd name="T22" fmla="*/ 0 w 1419"/>
              <a:gd name="T23" fmla="*/ 1419 h 1419"/>
              <a:gd name="T24" fmla="*/ 0 w 1419"/>
              <a:gd name="T25" fmla="*/ 0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19" h="1419">
                <a:moveTo>
                  <a:pt x="0" y="0"/>
                </a:moveTo>
                <a:lnTo>
                  <a:pt x="1419" y="0"/>
                </a:lnTo>
                <a:lnTo>
                  <a:pt x="1419" y="330"/>
                </a:lnTo>
                <a:lnTo>
                  <a:pt x="1332" y="330"/>
                </a:lnTo>
                <a:lnTo>
                  <a:pt x="1332" y="87"/>
                </a:lnTo>
                <a:lnTo>
                  <a:pt x="87" y="87"/>
                </a:lnTo>
                <a:lnTo>
                  <a:pt x="87" y="1332"/>
                </a:lnTo>
                <a:lnTo>
                  <a:pt x="1332" y="1332"/>
                </a:lnTo>
                <a:lnTo>
                  <a:pt x="1332" y="1089"/>
                </a:lnTo>
                <a:lnTo>
                  <a:pt x="1419" y="1089"/>
                </a:lnTo>
                <a:lnTo>
                  <a:pt x="1419" y="1419"/>
                </a:lnTo>
                <a:lnTo>
                  <a:pt x="0" y="1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83029" y="2307302"/>
            <a:ext cx="1099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chemeClr val="tx2"/>
                </a:solidFill>
                <a:latin typeface="+mj-ea"/>
                <a:ea typeface="+mj-ea"/>
              </a:rPr>
              <a:t>2</a:t>
            </a:r>
            <a:endParaRPr lang="zh-CN" altLang="en-US" sz="96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62772" y="2742019"/>
            <a:ext cx="855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tx2"/>
                </a:solidFill>
              </a:rPr>
              <a:t>新一届省委、省纪委选举情况</a:t>
            </a:r>
          </a:p>
        </p:txBody>
      </p:sp>
    </p:spTree>
    <p:extLst>
      <p:ext uri="{BB962C8B-B14F-4D97-AF65-F5344CB8AC3E}">
        <p14:creationId xmlns:p14="http://schemas.microsoft.com/office/powerpoint/2010/main" val="23656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9715" y="-27384"/>
            <a:ext cx="12216478" cy="6885384"/>
            <a:chOff x="-19715" y="-27384"/>
            <a:chExt cx="12216478" cy="6885384"/>
          </a:xfrm>
        </p:grpSpPr>
        <p:grpSp>
          <p:nvGrpSpPr>
            <p:cNvPr id="3" name="组合 2"/>
            <p:cNvGrpSpPr/>
            <p:nvPr/>
          </p:nvGrpSpPr>
          <p:grpSpPr>
            <a:xfrm>
              <a:off x="-19715" y="-27384"/>
              <a:ext cx="12216478" cy="6885384"/>
              <a:chOff x="-19715" y="-27384"/>
              <a:chExt cx="12216478" cy="68853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5328"/>
                <a:ext cx="12216478" cy="6852672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-27384"/>
                <a:ext cx="12216477" cy="65169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67640" y="85725"/>
              <a:ext cx="35189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FF00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新一届省委、省纪委选举情况</a:t>
              </a: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3725" y="85725"/>
              <a:ext cx="431541" cy="381362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10922917" y="24765"/>
              <a:ext cx="0" cy="538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灯片编号占位符 2"/>
            <p:cNvSpPr txBox="1">
              <a:spLocks/>
            </p:cNvSpPr>
            <p:nvPr/>
          </p:nvSpPr>
          <p:spPr>
            <a:xfrm>
              <a:off x="11319698" y="101962"/>
              <a:ext cx="801067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fld id="{9FA4EE32-CBB8-4A72-82B4-0C69A318BEA2}" type="slidenum">
                <a:rPr lang="zh-CN" altLang="en-US" sz="2100" b="1" smtClean="0">
                  <a:solidFill>
                    <a:srgbClr val="F8F8F8"/>
                  </a:solidFill>
                  <a:latin typeface="黑体" pitchFamily="49" charset="-122"/>
                  <a:ea typeface="黑体" pitchFamily="49" charset="-122"/>
                </a:rPr>
                <a:pPr>
                  <a:defRPr/>
                </a:pPr>
                <a:t>15</a:t>
              </a:fld>
              <a:endParaRPr lang="zh-CN" altLang="en-US" sz="2100" b="1" dirty="0">
                <a:solidFill>
                  <a:srgbClr val="F8F8F8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00894" y="1052736"/>
            <a:ext cx="647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+mn-ea"/>
                <a:ea typeface="+mn-ea"/>
              </a:rPr>
              <a:t>中共江苏省第十三届委员会</a:t>
            </a:r>
          </a:p>
        </p:txBody>
      </p:sp>
      <p:sp>
        <p:nvSpPr>
          <p:cNvPr id="11" name="矩形 10"/>
          <p:cNvSpPr/>
          <p:nvPr/>
        </p:nvSpPr>
        <p:spPr>
          <a:xfrm>
            <a:off x="700894" y="4509120"/>
            <a:ext cx="762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+mn-ea"/>
                <a:ea typeface="+mn-ea"/>
              </a:rPr>
              <a:t>中共江苏省第十三</a:t>
            </a:r>
            <a:r>
              <a:rPr lang="zh-CN" altLang="en-US" sz="3600" b="1" dirty="0" smtClean="0">
                <a:solidFill>
                  <a:schemeClr val="tx2"/>
                </a:solidFill>
                <a:latin typeface="+mn-ea"/>
                <a:ea typeface="+mn-ea"/>
              </a:rPr>
              <a:t>届纪律检查委员会</a:t>
            </a:r>
            <a:endParaRPr lang="zh-CN" altLang="en-US" sz="3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1797" y="1772816"/>
            <a:ext cx="10081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书  记：李  强</a:t>
            </a:r>
            <a:endParaRPr lang="en-US" altLang="zh-CN" sz="28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副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书记：石泰峰</a:t>
            </a:r>
            <a:r>
              <a:rPr lang="zh-CN" altLang="en-US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吴政隆</a:t>
            </a:r>
            <a:endParaRPr lang="en-US" altLang="zh-CN" sz="28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常  委：李  强、</a:t>
            </a:r>
            <a:r>
              <a:rPr lang="zh-CN" altLang="en-US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石泰峰、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吴政隆、黄莉新</a:t>
            </a:r>
            <a:r>
              <a:rPr lang="zh-CN" altLang="en-US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（女）、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杨  岳、 </a:t>
            </a:r>
            <a:endParaRPr lang="en-US" altLang="zh-CN" sz="28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李小敏</a:t>
            </a:r>
            <a:r>
              <a:rPr lang="zh-CN" altLang="en-US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王  炯</a:t>
            </a:r>
            <a:r>
              <a:rPr lang="zh-CN" altLang="en-US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、樊金龙、王燕文（女）、蒋卓庆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、</a:t>
            </a:r>
            <a:endParaRPr lang="en-US" altLang="zh-CN" sz="28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王立科</a:t>
            </a:r>
            <a:r>
              <a:rPr lang="zh-CN" altLang="en-US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（满族）、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周乃翔</a:t>
            </a:r>
            <a:endParaRPr lang="zh-CN" altLang="en-US" sz="28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1797" y="5254866"/>
            <a:ext cx="9568342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书  </a:t>
            </a:r>
            <a:r>
              <a:rPr lang="zh-CN" altLang="en-US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记：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蒋卓庆</a:t>
            </a:r>
            <a:endParaRPr lang="en-US" altLang="zh-CN" sz="28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副书记：王立平、黄继鹏、刘月科、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周广智</a:t>
            </a:r>
            <a:endParaRPr lang="en-US" altLang="zh-CN" sz="28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17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328"/>
            <a:ext cx="12216478" cy="685267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8861" y="3539787"/>
            <a:ext cx="1623378" cy="318049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644135"/>
            <a:ext cx="12216477" cy="1213865"/>
          </a:xfrm>
          <a:prstGeom prst="rect">
            <a:avLst/>
          </a:prstGeom>
        </p:spPr>
      </p:pic>
      <p:sp>
        <p:nvSpPr>
          <p:cNvPr id="41" name="Freeform 5"/>
          <p:cNvSpPr>
            <a:spLocks/>
          </p:cNvSpPr>
          <p:nvPr/>
        </p:nvSpPr>
        <p:spPr bwMode="auto">
          <a:xfrm>
            <a:off x="1389465" y="2315688"/>
            <a:ext cx="1490022" cy="1490022"/>
          </a:xfrm>
          <a:custGeom>
            <a:avLst/>
            <a:gdLst>
              <a:gd name="T0" fmla="*/ 0 w 1419"/>
              <a:gd name="T1" fmla="*/ 0 h 1419"/>
              <a:gd name="T2" fmla="*/ 1419 w 1419"/>
              <a:gd name="T3" fmla="*/ 0 h 1419"/>
              <a:gd name="T4" fmla="*/ 1419 w 1419"/>
              <a:gd name="T5" fmla="*/ 330 h 1419"/>
              <a:gd name="T6" fmla="*/ 1332 w 1419"/>
              <a:gd name="T7" fmla="*/ 330 h 1419"/>
              <a:gd name="T8" fmla="*/ 1332 w 1419"/>
              <a:gd name="T9" fmla="*/ 87 h 1419"/>
              <a:gd name="T10" fmla="*/ 87 w 1419"/>
              <a:gd name="T11" fmla="*/ 87 h 1419"/>
              <a:gd name="T12" fmla="*/ 87 w 1419"/>
              <a:gd name="T13" fmla="*/ 1332 h 1419"/>
              <a:gd name="T14" fmla="*/ 1332 w 1419"/>
              <a:gd name="T15" fmla="*/ 1332 h 1419"/>
              <a:gd name="T16" fmla="*/ 1332 w 1419"/>
              <a:gd name="T17" fmla="*/ 1089 h 1419"/>
              <a:gd name="T18" fmla="*/ 1419 w 1419"/>
              <a:gd name="T19" fmla="*/ 1089 h 1419"/>
              <a:gd name="T20" fmla="*/ 1419 w 1419"/>
              <a:gd name="T21" fmla="*/ 1419 h 1419"/>
              <a:gd name="T22" fmla="*/ 0 w 1419"/>
              <a:gd name="T23" fmla="*/ 1419 h 1419"/>
              <a:gd name="T24" fmla="*/ 0 w 1419"/>
              <a:gd name="T25" fmla="*/ 0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19" h="1419">
                <a:moveTo>
                  <a:pt x="0" y="0"/>
                </a:moveTo>
                <a:lnTo>
                  <a:pt x="1419" y="0"/>
                </a:lnTo>
                <a:lnTo>
                  <a:pt x="1419" y="330"/>
                </a:lnTo>
                <a:lnTo>
                  <a:pt x="1332" y="330"/>
                </a:lnTo>
                <a:lnTo>
                  <a:pt x="1332" y="87"/>
                </a:lnTo>
                <a:lnTo>
                  <a:pt x="87" y="87"/>
                </a:lnTo>
                <a:lnTo>
                  <a:pt x="87" y="1332"/>
                </a:lnTo>
                <a:lnTo>
                  <a:pt x="1332" y="1332"/>
                </a:lnTo>
                <a:lnTo>
                  <a:pt x="1332" y="1089"/>
                </a:lnTo>
                <a:lnTo>
                  <a:pt x="1419" y="1089"/>
                </a:lnTo>
                <a:lnTo>
                  <a:pt x="1419" y="1419"/>
                </a:lnTo>
                <a:lnTo>
                  <a:pt x="0" y="1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83029" y="2307302"/>
            <a:ext cx="1099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chemeClr val="tx2"/>
                </a:solidFill>
                <a:latin typeface="+mj-ea"/>
                <a:ea typeface="+mj-ea"/>
              </a:rPr>
              <a:t>3</a:t>
            </a:r>
            <a:endParaRPr lang="zh-CN" altLang="en-US" sz="96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16278" y="2276872"/>
            <a:ext cx="6798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tx2"/>
                </a:solidFill>
              </a:rPr>
              <a:t>李强</a:t>
            </a:r>
            <a:r>
              <a:rPr lang="zh-CN" altLang="en-US" dirty="0" smtClean="0">
                <a:solidFill>
                  <a:schemeClr val="tx2"/>
                </a:solidFill>
              </a:rPr>
              <a:t>书记参加苏州代表团审议时的讲话精神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9715" y="-27384"/>
            <a:ext cx="12216478" cy="6885384"/>
            <a:chOff x="-19715" y="-27384"/>
            <a:chExt cx="12216478" cy="6885384"/>
          </a:xfrm>
        </p:grpSpPr>
        <p:grpSp>
          <p:nvGrpSpPr>
            <p:cNvPr id="3" name="组合 2"/>
            <p:cNvGrpSpPr/>
            <p:nvPr/>
          </p:nvGrpSpPr>
          <p:grpSpPr>
            <a:xfrm>
              <a:off x="-19715" y="-27384"/>
              <a:ext cx="12216478" cy="6885384"/>
              <a:chOff x="-19715" y="-27384"/>
              <a:chExt cx="12216478" cy="68853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5328"/>
                <a:ext cx="12216478" cy="6852672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-27384"/>
                <a:ext cx="12216477" cy="65169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67640" y="85725"/>
              <a:ext cx="50577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FF00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李强书记参加苏州代表团审议时的讲话精神</a:t>
              </a: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3725" y="85725"/>
              <a:ext cx="431541" cy="381362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10922917" y="24765"/>
              <a:ext cx="0" cy="538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灯片编号占位符 2"/>
            <p:cNvSpPr txBox="1">
              <a:spLocks/>
            </p:cNvSpPr>
            <p:nvPr/>
          </p:nvSpPr>
          <p:spPr>
            <a:xfrm>
              <a:off x="11319698" y="101962"/>
              <a:ext cx="801067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fld id="{9FA4EE32-CBB8-4A72-82B4-0C69A318BEA2}" type="slidenum">
                <a:rPr lang="zh-CN" altLang="en-US" sz="2100" b="1" smtClean="0">
                  <a:solidFill>
                    <a:srgbClr val="F8F8F8"/>
                  </a:solidFill>
                  <a:latin typeface="黑体" pitchFamily="49" charset="-122"/>
                  <a:ea typeface="黑体" pitchFamily="49" charset="-122"/>
                </a:rPr>
                <a:pPr>
                  <a:defRPr/>
                </a:pPr>
                <a:t>17</a:t>
              </a:fld>
              <a:endParaRPr lang="zh-CN" altLang="en-US" sz="2100" b="1" dirty="0">
                <a:solidFill>
                  <a:srgbClr val="F8F8F8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10" name="Picture 2" descr="C:\Users\Lenovo\Desktop\aa64034f78f0f736760c6f750255b319eac413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99615"/>
            <a:ext cx="3038550" cy="41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22116" y="1247615"/>
            <a:ext cx="7998115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zh-CN" dirty="0" smtClean="0"/>
              <a:t>       </a:t>
            </a:r>
            <a:r>
              <a:rPr lang="zh-CN" altLang="en-US" dirty="0" smtClean="0"/>
              <a:t>苏州发挥引领作用，关键是落实到</a:t>
            </a:r>
            <a:r>
              <a:rPr lang="zh-CN" altLang="en-US" dirty="0" smtClean="0">
                <a:solidFill>
                  <a:srgbClr val="C00000"/>
                </a:solidFill>
              </a:rPr>
              <a:t>产业科技创新</a:t>
            </a:r>
            <a:r>
              <a:rPr lang="zh-CN" altLang="en-US" dirty="0" smtClean="0"/>
              <a:t>上。</a:t>
            </a:r>
            <a:endParaRPr lang="en-US" altLang="zh-CN" dirty="0" smtClean="0"/>
          </a:p>
          <a:p>
            <a:pPr algn="l">
              <a:lnSpc>
                <a:spcPct val="130000"/>
              </a:lnSpc>
            </a:pPr>
            <a:r>
              <a:rPr lang="zh-CN" altLang="en-US" dirty="0" smtClean="0"/>
              <a:t>       苏州要把主要精力、主要政策资源用于自主创新特别是</a:t>
            </a:r>
            <a:r>
              <a:rPr lang="zh-CN" altLang="en-US" dirty="0" smtClean="0">
                <a:solidFill>
                  <a:srgbClr val="C00000"/>
                </a:solidFill>
              </a:rPr>
              <a:t>原始创新</a:t>
            </a:r>
            <a:r>
              <a:rPr lang="zh-CN" altLang="en-US" dirty="0" smtClean="0"/>
              <a:t>上。</a:t>
            </a:r>
            <a:endParaRPr lang="en-US" altLang="zh-CN" dirty="0" smtClean="0"/>
          </a:p>
          <a:p>
            <a:pPr algn="l">
              <a:lnSpc>
                <a:spcPct val="13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省里看苏州创新，不单看一般性的创新指标，更要看苏州有多少</a:t>
            </a:r>
            <a:r>
              <a:rPr lang="zh-CN" altLang="en-US" dirty="0" smtClean="0">
                <a:solidFill>
                  <a:srgbClr val="C00000"/>
                </a:solidFill>
              </a:rPr>
              <a:t>原创成果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algn="l">
              <a:lnSpc>
                <a:spcPct val="13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要大手笔吸进原创性成果落户苏州，在苏州转化，要</a:t>
            </a:r>
            <a:r>
              <a:rPr lang="zh-CN" altLang="en-US" dirty="0" smtClean="0">
                <a:solidFill>
                  <a:srgbClr val="C00000"/>
                </a:solidFill>
              </a:rPr>
              <a:t>舍得投入</a:t>
            </a:r>
            <a:r>
              <a:rPr lang="zh-CN" altLang="en-US" dirty="0" smtClean="0"/>
              <a:t>，要有大格局、大胸怀，才能看得远。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617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328"/>
            <a:ext cx="12216478" cy="68526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8861" y="3539787"/>
            <a:ext cx="1623378" cy="31804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644135"/>
            <a:ext cx="12216477" cy="1213865"/>
          </a:xfrm>
          <a:prstGeom prst="rect">
            <a:avLst/>
          </a:prstGeom>
        </p:spPr>
      </p:pic>
      <p:pic>
        <p:nvPicPr>
          <p:cNvPr id="19" name="Picture 2" descr="E:\WPS上传PPT\快递网购\导出\鸽子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49" y="863027"/>
            <a:ext cx="1924777" cy="11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WPS上传PPT\司法蓝色狮子版\鸽子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99" y="752308"/>
            <a:ext cx="602258" cy="3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WPS上传PPT\司法蓝色狮子版\鸽子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71" y="1475490"/>
            <a:ext cx="731438" cy="6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3" y="773088"/>
            <a:ext cx="1503028" cy="15115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62549" y="380555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B51B25"/>
                </a:solidFill>
                <a:latin typeface="微软雅黑"/>
                <a:ea typeface="微软雅黑"/>
              </a:rPr>
              <a:t>谢谢大家</a:t>
            </a:r>
            <a:endParaRPr lang="zh-CN" altLang="en-US" sz="7200" b="1" dirty="0">
              <a:solidFill>
                <a:srgbClr val="B51B25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986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328"/>
            <a:ext cx="12216478" cy="68526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8861" y="3539787"/>
            <a:ext cx="1623378" cy="31804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644135"/>
            <a:ext cx="12216477" cy="1213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2" r="28413"/>
          <a:stretch/>
        </p:blipFill>
        <p:spPr>
          <a:xfrm>
            <a:off x="410247" y="1196752"/>
            <a:ext cx="3599902" cy="41664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165" y="1196752"/>
            <a:ext cx="6336704" cy="4154984"/>
          </a:xfrm>
          <a:prstGeom prst="rect">
            <a:avLst/>
          </a:prstGeom>
          <a:noFill/>
          <a:ln w="19050">
            <a:solidFill>
              <a:srgbClr val="005DA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0070C0"/>
                </a:solidFill>
                <a:latin typeface="+mj-ea"/>
                <a:ea typeface="+mj-ea"/>
              </a:rPr>
              <a:t>       </a:t>
            </a:r>
            <a:r>
              <a:rPr lang="en-US" altLang="zh-CN" sz="2200" b="1" dirty="0" smtClean="0">
                <a:solidFill>
                  <a:srgbClr val="0070C0"/>
                </a:solidFill>
                <a:latin typeface="+mj-ea"/>
                <a:ea typeface="+mj-ea"/>
              </a:rPr>
              <a:t>2016</a:t>
            </a:r>
            <a:r>
              <a:rPr lang="zh-CN" altLang="en-US" sz="2200" b="1" dirty="0" smtClean="0">
                <a:solidFill>
                  <a:srgbClr val="0070C0"/>
                </a:solidFill>
                <a:latin typeface="+mj-ea"/>
                <a:ea typeface="+mj-ea"/>
              </a:rPr>
              <a:t>年</a:t>
            </a:r>
            <a:r>
              <a:rPr lang="en-US" altLang="zh-CN" sz="2200" b="1" dirty="0" smtClean="0">
                <a:solidFill>
                  <a:srgbClr val="0070C0"/>
                </a:solidFill>
                <a:latin typeface="+mj-ea"/>
                <a:ea typeface="+mj-ea"/>
              </a:rPr>
              <a:t>11</a:t>
            </a:r>
            <a:r>
              <a:rPr lang="zh-CN" altLang="en-US" sz="2200" b="1" dirty="0" smtClean="0">
                <a:solidFill>
                  <a:srgbClr val="0070C0"/>
                </a:solidFill>
                <a:latin typeface="+mj-ea"/>
                <a:ea typeface="+mj-ea"/>
              </a:rPr>
              <a:t>月</a:t>
            </a:r>
            <a:r>
              <a:rPr lang="en-US" altLang="zh-CN" sz="2200" b="1" dirty="0" smtClean="0">
                <a:solidFill>
                  <a:srgbClr val="0070C0"/>
                </a:solidFill>
                <a:latin typeface="+mj-ea"/>
                <a:ea typeface="+mj-ea"/>
              </a:rPr>
              <a:t>18</a:t>
            </a:r>
            <a:r>
              <a:rPr lang="zh-CN" altLang="en-US" sz="2200" b="1" dirty="0" smtClean="0">
                <a:solidFill>
                  <a:srgbClr val="0070C0"/>
                </a:solidFill>
                <a:latin typeface="+mj-ea"/>
                <a:ea typeface="+mj-ea"/>
              </a:rPr>
              <a:t>日至</a:t>
            </a:r>
            <a:r>
              <a:rPr lang="en-US" altLang="zh-CN" sz="2200" b="1" dirty="0" smtClean="0">
                <a:solidFill>
                  <a:srgbClr val="0070C0"/>
                </a:solidFill>
                <a:latin typeface="+mj-ea"/>
                <a:ea typeface="+mj-ea"/>
              </a:rPr>
              <a:t>22</a:t>
            </a:r>
            <a:r>
              <a:rPr lang="zh-CN" altLang="en-US" sz="2200" b="1" dirty="0">
                <a:solidFill>
                  <a:srgbClr val="0070C0"/>
                </a:solidFill>
                <a:latin typeface="+mj-ea"/>
                <a:ea typeface="+mj-ea"/>
              </a:rPr>
              <a:t>日，中国共产党江苏省第十三次代表大会在南京召开，会议听取和审查中国共产党江苏省第十二届</a:t>
            </a:r>
            <a:r>
              <a:rPr lang="zh-CN" altLang="en-US" sz="2200" b="1" dirty="0" smtClean="0">
                <a:solidFill>
                  <a:srgbClr val="0070C0"/>
                </a:solidFill>
                <a:latin typeface="+mj-ea"/>
                <a:ea typeface="+mj-ea"/>
              </a:rPr>
              <a:t>委员会和纪律检查委员会</a:t>
            </a:r>
            <a:r>
              <a:rPr lang="zh-CN" altLang="en-US" sz="2200" b="1" dirty="0">
                <a:solidFill>
                  <a:srgbClr val="0070C0"/>
                </a:solidFill>
                <a:latin typeface="+mj-ea"/>
                <a:ea typeface="+mj-ea"/>
              </a:rPr>
              <a:t>的工作</a:t>
            </a:r>
            <a:r>
              <a:rPr lang="zh-CN" altLang="en-US" sz="2200" b="1" dirty="0" smtClean="0">
                <a:solidFill>
                  <a:srgbClr val="0070C0"/>
                </a:solidFill>
                <a:latin typeface="+mj-ea"/>
                <a:ea typeface="+mj-ea"/>
              </a:rPr>
              <a:t>报告，选举了中国共产党</a:t>
            </a:r>
            <a:r>
              <a:rPr lang="zh-CN" altLang="en-US" sz="2200" b="1" dirty="0">
                <a:solidFill>
                  <a:srgbClr val="0070C0"/>
                </a:solidFill>
                <a:latin typeface="+mj-ea"/>
                <a:ea typeface="+mj-ea"/>
              </a:rPr>
              <a:t>江苏省第十三届</a:t>
            </a:r>
            <a:r>
              <a:rPr lang="zh-CN" altLang="en-US" sz="2200" b="1" dirty="0" smtClean="0">
                <a:solidFill>
                  <a:srgbClr val="0070C0"/>
                </a:solidFill>
                <a:latin typeface="+mj-ea"/>
                <a:ea typeface="+mj-ea"/>
              </a:rPr>
              <a:t>委员会和纪律检查委员会</a:t>
            </a:r>
            <a:r>
              <a:rPr lang="zh-CN" altLang="en-US" sz="2200" b="1" dirty="0">
                <a:solidFill>
                  <a:srgbClr val="0070C0"/>
                </a:solidFill>
                <a:latin typeface="+mj-ea"/>
                <a:ea typeface="+mj-ea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b="1" dirty="0" smtClean="0">
                <a:solidFill>
                  <a:srgbClr val="0070C0"/>
                </a:solidFill>
                <a:latin typeface="+mj-ea"/>
                <a:ea typeface="+mj-ea"/>
              </a:rPr>
              <a:t>       </a:t>
            </a:r>
            <a:r>
              <a:rPr lang="zh-CN" altLang="en-US" sz="2200" b="1" dirty="0">
                <a:solidFill>
                  <a:srgbClr val="0070C0"/>
                </a:solidFill>
                <a:latin typeface="+mj-ea"/>
                <a:ea typeface="+mj-ea"/>
              </a:rPr>
              <a:t>我</a:t>
            </a:r>
            <a:r>
              <a:rPr lang="zh-CN" altLang="en-US" sz="2200" b="1" dirty="0" smtClean="0">
                <a:solidFill>
                  <a:srgbClr val="0070C0"/>
                </a:solidFill>
                <a:latin typeface="+mj-ea"/>
                <a:ea typeface="+mj-ea"/>
              </a:rPr>
              <a:t>作为一名党代会代表，全程参加了会议。现对会议精神进行传达，希望大家认真学习，会后各党支部要将会议精神传达到每个党员。</a:t>
            </a:r>
            <a:endParaRPr lang="zh-CN" altLang="en-US" sz="22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666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328"/>
            <a:ext cx="12216478" cy="6852672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723355"/>
            <a:ext cx="695325" cy="83343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41288" y="842417"/>
            <a:ext cx="530225" cy="668338"/>
          </a:xfrm>
          <a:custGeom>
            <a:avLst/>
            <a:gdLst>
              <a:gd name="T0" fmla="*/ 510720 w 1173"/>
              <a:gd name="T1" fmla="*/ 242556 h 1472"/>
              <a:gd name="T2" fmla="*/ 494464 w 1173"/>
              <a:gd name="T3" fmla="*/ 21309 h 1472"/>
              <a:gd name="T4" fmla="*/ 481820 w 1173"/>
              <a:gd name="T5" fmla="*/ 24482 h 1472"/>
              <a:gd name="T6" fmla="*/ 452920 w 1173"/>
              <a:gd name="T7" fmla="*/ 30830 h 1472"/>
              <a:gd name="T8" fmla="*/ 414988 w 1173"/>
              <a:gd name="T9" fmla="*/ 24482 h 1472"/>
              <a:gd name="T10" fmla="*/ 284035 w 1173"/>
              <a:gd name="T11" fmla="*/ 2267 h 1472"/>
              <a:gd name="T12" fmla="*/ 0 w 1173"/>
              <a:gd name="T13" fmla="*/ 348193 h 1472"/>
              <a:gd name="T14" fmla="*/ 290356 w 1173"/>
              <a:gd name="T15" fmla="*/ 665102 h 1472"/>
              <a:gd name="T16" fmla="*/ 529686 w 1173"/>
              <a:gd name="T17" fmla="*/ 492366 h 1472"/>
              <a:gd name="T18" fmla="*/ 491303 w 1173"/>
              <a:gd name="T19" fmla="*/ 469697 h 1472"/>
              <a:gd name="T20" fmla="*/ 312483 w 1173"/>
              <a:gd name="T21" fmla="*/ 620671 h 1472"/>
              <a:gd name="T22" fmla="*/ 130954 w 1173"/>
              <a:gd name="T23" fmla="*/ 328697 h 1472"/>
              <a:gd name="T24" fmla="*/ 290356 w 1173"/>
              <a:gd name="T25" fmla="*/ 47151 h 1472"/>
              <a:gd name="T26" fmla="*/ 472337 w 1173"/>
              <a:gd name="T27" fmla="*/ 258424 h 1472"/>
              <a:gd name="T28" fmla="*/ 510720 w 1173"/>
              <a:gd name="T29" fmla="*/ 242556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755650" y="1318667"/>
            <a:ext cx="990600" cy="201613"/>
          </a:xfrm>
          <a:custGeom>
            <a:avLst/>
            <a:gdLst>
              <a:gd name="T0" fmla="*/ 22141 w 2195"/>
              <a:gd name="T1" fmla="*/ 126007 h 445"/>
              <a:gd name="T2" fmla="*/ 113870 w 2195"/>
              <a:gd name="T3" fmla="*/ 125101 h 445"/>
              <a:gd name="T4" fmla="*/ 68684 w 2195"/>
              <a:gd name="T5" fmla="*/ 200795 h 445"/>
              <a:gd name="T6" fmla="*/ 70491 w 2195"/>
              <a:gd name="T7" fmla="*/ 47593 h 445"/>
              <a:gd name="T8" fmla="*/ 68684 w 2195"/>
              <a:gd name="T9" fmla="*/ 200795 h 445"/>
              <a:gd name="T10" fmla="*/ 300490 w 2195"/>
              <a:gd name="T11" fmla="*/ 196716 h 445"/>
              <a:gd name="T12" fmla="*/ 279253 w 2195"/>
              <a:gd name="T13" fmla="*/ 106064 h 445"/>
              <a:gd name="T14" fmla="*/ 201532 w 2195"/>
              <a:gd name="T15" fmla="*/ 106970 h 445"/>
              <a:gd name="T16" fmla="*/ 180746 w 2195"/>
              <a:gd name="T17" fmla="*/ 197623 h 445"/>
              <a:gd name="T18" fmla="*/ 201532 w 2195"/>
              <a:gd name="T19" fmla="*/ 50312 h 445"/>
              <a:gd name="T20" fmla="*/ 249881 w 2195"/>
              <a:gd name="T21" fmla="*/ 46233 h 445"/>
              <a:gd name="T22" fmla="*/ 405323 w 2195"/>
              <a:gd name="T23" fmla="*/ 184478 h 445"/>
              <a:gd name="T24" fmla="*/ 387248 w 2195"/>
              <a:gd name="T25" fmla="*/ 199889 h 445"/>
              <a:gd name="T26" fmla="*/ 356973 w 2195"/>
              <a:gd name="T27" fmla="*/ 68443 h 445"/>
              <a:gd name="T28" fmla="*/ 336640 w 2195"/>
              <a:gd name="T29" fmla="*/ 50312 h 445"/>
              <a:gd name="T30" fmla="*/ 356973 w 2195"/>
              <a:gd name="T31" fmla="*/ 10878 h 445"/>
              <a:gd name="T32" fmla="*/ 378211 w 2195"/>
              <a:gd name="T33" fmla="*/ 50312 h 445"/>
              <a:gd name="T34" fmla="*/ 405323 w 2195"/>
              <a:gd name="T35" fmla="*/ 68443 h 445"/>
              <a:gd name="T36" fmla="*/ 378211 w 2195"/>
              <a:gd name="T37" fmla="*/ 167707 h 445"/>
              <a:gd name="T38" fmla="*/ 405323 w 2195"/>
              <a:gd name="T39" fmla="*/ 184478 h 445"/>
              <a:gd name="T40" fmla="*/ 548564 w 2195"/>
              <a:gd name="T41" fmla="*/ 112862 h 445"/>
              <a:gd name="T42" fmla="*/ 460902 w 2195"/>
              <a:gd name="T43" fmla="*/ 112862 h 445"/>
              <a:gd name="T44" fmla="*/ 570706 w 2195"/>
              <a:gd name="T45" fmla="*/ 157282 h 445"/>
              <a:gd name="T46" fmla="*/ 436502 w 2195"/>
              <a:gd name="T47" fmla="*/ 126007 h 445"/>
              <a:gd name="T48" fmla="*/ 571609 w 2195"/>
              <a:gd name="T49" fmla="*/ 126007 h 445"/>
              <a:gd name="T50" fmla="*/ 459999 w 2195"/>
              <a:gd name="T51" fmla="*/ 130993 h 445"/>
              <a:gd name="T52" fmla="*/ 548564 w 2195"/>
              <a:gd name="T53" fmla="*/ 151390 h 445"/>
              <a:gd name="T54" fmla="*/ 734733 w 2195"/>
              <a:gd name="T55" fmla="*/ 196716 h 445"/>
              <a:gd name="T56" fmla="*/ 713947 w 2195"/>
              <a:gd name="T57" fmla="*/ 106064 h 445"/>
              <a:gd name="T58" fmla="*/ 636226 w 2195"/>
              <a:gd name="T59" fmla="*/ 106970 h 445"/>
              <a:gd name="T60" fmla="*/ 614988 w 2195"/>
              <a:gd name="T61" fmla="*/ 197623 h 445"/>
              <a:gd name="T62" fmla="*/ 636226 w 2195"/>
              <a:gd name="T63" fmla="*/ 50312 h 445"/>
              <a:gd name="T64" fmla="*/ 684576 w 2195"/>
              <a:gd name="T65" fmla="*/ 46233 h 445"/>
              <a:gd name="T66" fmla="*/ 840017 w 2195"/>
              <a:gd name="T67" fmla="*/ 184478 h 445"/>
              <a:gd name="T68" fmla="*/ 821491 w 2195"/>
              <a:gd name="T69" fmla="*/ 199889 h 445"/>
              <a:gd name="T70" fmla="*/ 791668 w 2195"/>
              <a:gd name="T71" fmla="*/ 68443 h 445"/>
              <a:gd name="T72" fmla="*/ 771334 w 2195"/>
              <a:gd name="T73" fmla="*/ 50312 h 445"/>
              <a:gd name="T74" fmla="*/ 791668 w 2195"/>
              <a:gd name="T75" fmla="*/ 10878 h 445"/>
              <a:gd name="T76" fmla="*/ 812454 w 2195"/>
              <a:gd name="T77" fmla="*/ 50312 h 445"/>
              <a:gd name="T78" fmla="*/ 840017 w 2195"/>
              <a:gd name="T79" fmla="*/ 68443 h 445"/>
              <a:gd name="T80" fmla="*/ 812454 w 2195"/>
              <a:gd name="T81" fmla="*/ 167707 h 445"/>
              <a:gd name="T82" fmla="*/ 840017 w 2195"/>
              <a:gd name="T83" fmla="*/ 184478 h 445"/>
              <a:gd name="T84" fmla="*/ 985066 w 2195"/>
              <a:gd name="T85" fmla="*/ 85667 h 445"/>
              <a:gd name="T86" fmla="*/ 875263 w 2195"/>
              <a:gd name="T87" fmla="*/ 87933 h 445"/>
              <a:gd name="T88" fmla="*/ 968799 w 2195"/>
              <a:gd name="T89" fmla="*/ 159549 h 445"/>
              <a:gd name="T90" fmla="*/ 890174 w 2195"/>
              <a:gd name="T91" fmla="*/ 151390 h 445"/>
              <a:gd name="T92" fmla="*/ 931746 w 2195"/>
              <a:gd name="T93" fmla="*/ 200795 h 445"/>
              <a:gd name="T94" fmla="*/ 937620 w 2195"/>
              <a:gd name="T95" fmla="*/ 114222 h 445"/>
              <a:gd name="T96" fmla="*/ 929487 w 2195"/>
              <a:gd name="T97" fmla="*/ 65723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5" name="Freeform 8"/>
          <p:cNvSpPr>
            <a:spLocks noEditPoints="1"/>
          </p:cNvSpPr>
          <p:nvPr/>
        </p:nvSpPr>
        <p:spPr bwMode="auto">
          <a:xfrm>
            <a:off x="793750" y="783066"/>
            <a:ext cx="952500" cy="447675"/>
          </a:xfrm>
          <a:custGeom>
            <a:avLst/>
            <a:gdLst>
              <a:gd name="T0" fmla="*/ 345008 w 2109"/>
              <a:gd name="T1" fmla="*/ 0 h 986"/>
              <a:gd name="T2" fmla="*/ 305269 w 2109"/>
              <a:gd name="T3" fmla="*/ 447253 h 986"/>
              <a:gd name="T4" fmla="*/ 37933 w 2109"/>
              <a:gd name="T5" fmla="*/ 409150 h 986"/>
              <a:gd name="T6" fmla="*/ 0 w 2109"/>
              <a:gd name="T7" fmla="*/ 447253 h 986"/>
              <a:gd name="T8" fmla="*/ 37933 w 2109"/>
              <a:gd name="T9" fmla="*/ 36288 h 986"/>
              <a:gd name="T10" fmla="*/ 305269 w 2109"/>
              <a:gd name="T11" fmla="*/ 126555 h 986"/>
              <a:gd name="T12" fmla="*/ 37933 w 2109"/>
              <a:gd name="T13" fmla="*/ 36288 h 986"/>
              <a:gd name="T14" fmla="*/ 37933 w 2109"/>
              <a:gd name="T15" fmla="*/ 376944 h 986"/>
              <a:gd name="T16" fmla="*/ 305269 w 2109"/>
              <a:gd name="T17" fmla="*/ 284863 h 986"/>
              <a:gd name="T18" fmla="*/ 37933 w 2109"/>
              <a:gd name="T19" fmla="*/ 160576 h 986"/>
              <a:gd name="T20" fmla="*/ 305269 w 2109"/>
              <a:gd name="T21" fmla="*/ 252657 h 986"/>
              <a:gd name="T22" fmla="*/ 37933 w 2109"/>
              <a:gd name="T23" fmla="*/ 160576 h 986"/>
              <a:gd name="T24" fmla="*/ 912645 w 2109"/>
              <a:gd name="T25" fmla="*/ 250843 h 986"/>
              <a:gd name="T26" fmla="*/ 808781 w 2109"/>
              <a:gd name="T27" fmla="*/ 314801 h 986"/>
              <a:gd name="T28" fmla="*/ 926644 w 2109"/>
              <a:gd name="T29" fmla="*/ 415047 h 986"/>
              <a:gd name="T30" fmla="*/ 731109 w 2109"/>
              <a:gd name="T31" fmla="*/ 371048 h 986"/>
              <a:gd name="T32" fmla="*/ 605118 w 2109"/>
              <a:gd name="T33" fmla="*/ 441356 h 986"/>
              <a:gd name="T34" fmla="*/ 658856 w 2109"/>
              <a:gd name="T35" fmla="*/ 403253 h 986"/>
              <a:gd name="T36" fmla="*/ 694983 w 2109"/>
              <a:gd name="T37" fmla="*/ 202761 h 986"/>
              <a:gd name="T38" fmla="*/ 477321 w 2109"/>
              <a:gd name="T39" fmla="*/ 170555 h 986"/>
              <a:gd name="T40" fmla="*/ 834973 w 2109"/>
              <a:gd name="T41" fmla="*/ 118391 h 986"/>
              <a:gd name="T42" fmla="*/ 537381 w 2109"/>
              <a:gd name="T43" fmla="*/ 86185 h 986"/>
              <a:gd name="T44" fmla="*/ 834973 w 2109"/>
              <a:gd name="T45" fmla="*/ 34020 h 986"/>
              <a:gd name="T46" fmla="*/ 529253 w 2109"/>
              <a:gd name="T47" fmla="*/ 2268 h 986"/>
              <a:gd name="T48" fmla="*/ 872454 w 2109"/>
              <a:gd name="T49" fmla="*/ 170555 h 986"/>
              <a:gd name="T50" fmla="*/ 948771 w 2109"/>
              <a:gd name="T51" fmla="*/ 202761 h 986"/>
              <a:gd name="T52" fmla="*/ 731109 w 2109"/>
              <a:gd name="T53" fmla="*/ 218637 h 986"/>
              <a:gd name="T54" fmla="*/ 886453 w 2109"/>
              <a:gd name="T55" fmla="*/ 218637 h 986"/>
              <a:gd name="T56" fmla="*/ 675113 w 2109"/>
              <a:gd name="T57" fmla="*/ 293028 h 986"/>
              <a:gd name="T58" fmla="*/ 485449 w 2109"/>
              <a:gd name="T59" fmla="*/ 403253 h 986"/>
              <a:gd name="T60" fmla="*/ 537381 w 2109"/>
              <a:gd name="T61" fmla="*/ 214554 h 986"/>
              <a:gd name="T62" fmla="*/ 631310 w 2109"/>
              <a:gd name="T63" fmla="*/ 276698 h 986"/>
              <a:gd name="T64" fmla="*/ 549122 w 2109"/>
              <a:gd name="T65" fmla="*/ 266719 h 986"/>
              <a:gd name="T66" fmla="*/ 537381 w 2109"/>
              <a:gd name="T67" fmla="*/ 214554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34085" y="1610039"/>
            <a:ext cx="7810949" cy="666833"/>
            <a:chOff x="3573772" y="620688"/>
            <a:chExt cx="7810949" cy="666833"/>
          </a:xfrm>
        </p:grpSpPr>
        <p:sp>
          <p:nvSpPr>
            <p:cNvPr id="17" name="TextBox 16"/>
            <p:cNvSpPr txBox="1"/>
            <p:nvPr/>
          </p:nvSpPr>
          <p:spPr>
            <a:xfrm>
              <a:off x="4586213" y="620688"/>
              <a:ext cx="67985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sz="3200" dirty="0" smtClean="0"/>
                <a:t>省委工作报告主要内容</a:t>
              </a:r>
              <a:endParaRPr lang="zh-CN" altLang="en-US" sz="3200" dirty="0"/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3573772" y="625971"/>
              <a:ext cx="632050" cy="661550"/>
            </a:xfrm>
            <a:prstGeom prst="ellipse">
              <a:avLst/>
            </a:prstGeom>
            <a:solidFill>
              <a:schemeClr val="tx2"/>
            </a:solidFill>
            <a:ln w="7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F8F8F8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79704" y="695136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8F8F8"/>
                  </a:solidFill>
                  <a:latin typeface="+mn-ea"/>
                  <a:ea typeface="+mn-ea"/>
                </a:rPr>
                <a:t>01</a:t>
              </a:r>
              <a:endParaRPr lang="zh-CN" altLang="en-US" sz="2800" b="1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34085" y="2991295"/>
            <a:ext cx="7162877" cy="661550"/>
            <a:chOff x="3573772" y="1570750"/>
            <a:chExt cx="7162877" cy="661550"/>
          </a:xfrm>
        </p:grpSpPr>
        <p:sp>
          <p:nvSpPr>
            <p:cNvPr id="22" name="TextBox 21"/>
            <p:cNvSpPr txBox="1"/>
            <p:nvPr/>
          </p:nvSpPr>
          <p:spPr>
            <a:xfrm>
              <a:off x="4586214" y="1627953"/>
              <a:ext cx="6150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600">
                  <a:solidFill>
                    <a:schemeClr val="accent3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sz="3200" b="1" dirty="0">
                  <a:solidFill>
                    <a:schemeClr val="bg1"/>
                  </a:solidFill>
                </a:rPr>
                <a:t>新一届省委、省纪委选举情况</a:t>
              </a:r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3573772" y="1570750"/>
              <a:ext cx="632050" cy="661550"/>
            </a:xfrm>
            <a:prstGeom prst="ellipse">
              <a:avLst/>
            </a:prstGeom>
            <a:solidFill>
              <a:schemeClr val="tx2"/>
            </a:solidFill>
            <a:ln w="7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F8F8F8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79704" y="1639915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8F8F8"/>
                  </a:solidFill>
                  <a:latin typeface="+mn-ea"/>
                  <a:ea typeface="+mn-ea"/>
                </a:rPr>
                <a:t>02</a:t>
              </a:r>
              <a:endParaRPr lang="zh-CN" altLang="en-US" sz="2800" b="1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34085" y="4367268"/>
            <a:ext cx="7702463" cy="1077218"/>
            <a:chOff x="3573772" y="2297039"/>
            <a:chExt cx="7702463" cy="1077218"/>
          </a:xfrm>
        </p:grpSpPr>
        <p:sp>
          <p:nvSpPr>
            <p:cNvPr id="23" name="TextBox 22"/>
            <p:cNvSpPr txBox="1"/>
            <p:nvPr/>
          </p:nvSpPr>
          <p:spPr>
            <a:xfrm>
              <a:off x="4477727" y="2297039"/>
              <a:ext cx="67985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600">
                  <a:solidFill>
                    <a:schemeClr val="accent3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sz="3200" b="1" dirty="0">
                  <a:solidFill>
                    <a:schemeClr val="bg1"/>
                  </a:solidFill>
                </a:rPr>
                <a:t>李强书记参加苏州代表团审议时</a:t>
              </a:r>
              <a:r>
                <a:rPr lang="zh-CN" altLang="en-US" sz="3200" b="1" dirty="0" smtClean="0">
                  <a:solidFill>
                    <a:schemeClr val="bg1"/>
                  </a:solidFill>
                </a:rPr>
                <a:t>的</a:t>
              </a:r>
              <a:endParaRPr lang="en-US" altLang="zh-CN" sz="3200" b="1" dirty="0" smtClean="0">
                <a:solidFill>
                  <a:schemeClr val="bg1"/>
                </a:solidFill>
              </a:endParaRPr>
            </a:p>
            <a:p>
              <a:r>
                <a:rPr lang="zh-CN" altLang="en-US" sz="3200" b="1" dirty="0" smtClean="0">
                  <a:solidFill>
                    <a:schemeClr val="bg1"/>
                  </a:solidFill>
                </a:rPr>
                <a:t>讲话</a:t>
              </a:r>
              <a:r>
                <a:rPr lang="zh-CN" altLang="en-US" sz="3200" b="1" dirty="0">
                  <a:solidFill>
                    <a:schemeClr val="bg1"/>
                  </a:solidFill>
                </a:rPr>
                <a:t>精神</a:t>
              </a:r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3573772" y="2497421"/>
              <a:ext cx="632050" cy="661550"/>
            </a:xfrm>
            <a:prstGeom prst="ellipse">
              <a:avLst/>
            </a:prstGeom>
            <a:solidFill>
              <a:schemeClr val="tx2"/>
            </a:solidFill>
            <a:ln w="7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F8F8F8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79704" y="2566586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8F8F8"/>
                  </a:solidFill>
                  <a:latin typeface="+mn-ea"/>
                  <a:ea typeface="+mn-ea"/>
                </a:rPr>
                <a:t>03</a:t>
              </a:r>
              <a:endParaRPr lang="zh-CN" altLang="en-US" sz="2800" b="1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9715" y="2787766"/>
            <a:ext cx="12216477" cy="4070234"/>
            <a:chOff x="-19715" y="2787766"/>
            <a:chExt cx="12216477" cy="407023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42" y="2787766"/>
              <a:ext cx="1944216" cy="38090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715" y="5644135"/>
              <a:ext cx="12216477" cy="1213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30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328"/>
            <a:ext cx="12216478" cy="685267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8861" y="3539787"/>
            <a:ext cx="1623378" cy="318049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5" y="5644135"/>
            <a:ext cx="12216477" cy="1213865"/>
          </a:xfrm>
          <a:prstGeom prst="rect">
            <a:avLst/>
          </a:prstGeom>
        </p:spPr>
      </p:pic>
      <p:sp>
        <p:nvSpPr>
          <p:cNvPr id="41" name="Freeform 5"/>
          <p:cNvSpPr>
            <a:spLocks/>
          </p:cNvSpPr>
          <p:nvPr/>
        </p:nvSpPr>
        <p:spPr bwMode="auto">
          <a:xfrm>
            <a:off x="1389465" y="2315688"/>
            <a:ext cx="1490022" cy="1490022"/>
          </a:xfrm>
          <a:custGeom>
            <a:avLst/>
            <a:gdLst>
              <a:gd name="T0" fmla="*/ 0 w 1419"/>
              <a:gd name="T1" fmla="*/ 0 h 1419"/>
              <a:gd name="T2" fmla="*/ 1419 w 1419"/>
              <a:gd name="T3" fmla="*/ 0 h 1419"/>
              <a:gd name="T4" fmla="*/ 1419 w 1419"/>
              <a:gd name="T5" fmla="*/ 330 h 1419"/>
              <a:gd name="T6" fmla="*/ 1332 w 1419"/>
              <a:gd name="T7" fmla="*/ 330 h 1419"/>
              <a:gd name="T8" fmla="*/ 1332 w 1419"/>
              <a:gd name="T9" fmla="*/ 87 h 1419"/>
              <a:gd name="T10" fmla="*/ 87 w 1419"/>
              <a:gd name="T11" fmla="*/ 87 h 1419"/>
              <a:gd name="T12" fmla="*/ 87 w 1419"/>
              <a:gd name="T13" fmla="*/ 1332 h 1419"/>
              <a:gd name="T14" fmla="*/ 1332 w 1419"/>
              <a:gd name="T15" fmla="*/ 1332 h 1419"/>
              <a:gd name="T16" fmla="*/ 1332 w 1419"/>
              <a:gd name="T17" fmla="*/ 1089 h 1419"/>
              <a:gd name="T18" fmla="*/ 1419 w 1419"/>
              <a:gd name="T19" fmla="*/ 1089 h 1419"/>
              <a:gd name="T20" fmla="*/ 1419 w 1419"/>
              <a:gd name="T21" fmla="*/ 1419 h 1419"/>
              <a:gd name="T22" fmla="*/ 0 w 1419"/>
              <a:gd name="T23" fmla="*/ 1419 h 1419"/>
              <a:gd name="T24" fmla="*/ 0 w 1419"/>
              <a:gd name="T25" fmla="*/ 0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19" h="1419">
                <a:moveTo>
                  <a:pt x="0" y="0"/>
                </a:moveTo>
                <a:lnTo>
                  <a:pt x="1419" y="0"/>
                </a:lnTo>
                <a:lnTo>
                  <a:pt x="1419" y="330"/>
                </a:lnTo>
                <a:lnTo>
                  <a:pt x="1332" y="330"/>
                </a:lnTo>
                <a:lnTo>
                  <a:pt x="1332" y="87"/>
                </a:lnTo>
                <a:lnTo>
                  <a:pt x="87" y="87"/>
                </a:lnTo>
                <a:lnTo>
                  <a:pt x="87" y="1332"/>
                </a:lnTo>
                <a:lnTo>
                  <a:pt x="1332" y="1332"/>
                </a:lnTo>
                <a:lnTo>
                  <a:pt x="1332" y="1089"/>
                </a:lnTo>
                <a:lnTo>
                  <a:pt x="1419" y="1089"/>
                </a:lnTo>
                <a:lnTo>
                  <a:pt x="1419" y="1419"/>
                </a:lnTo>
                <a:lnTo>
                  <a:pt x="0" y="1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83029" y="2307302"/>
            <a:ext cx="1099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chemeClr val="tx2"/>
                </a:solidFill>
                <a:latin typeface="+mj-ea"/>
                <a:ea typeface="+mj-ea"/>
              </a:rPr>
              <a:t>1</a:t>
            </a:r>
            <a:endParaRPr lang="zh-CN" altLang="en-US" sz="96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62773" y="2742019"/>
            <a:ext cx="660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tx2"/>
                </a:solidFill>
              </a:rPr>
              <a:t>省委工作报告主要内容</a:t>
            </a:r>
          </a:p>
        </p:txBody>
      </p:sp>
    </p:spTree>
    <p:extLst>
      <p:ext uri="{BB962C8B-B14F-4D97-AF65-F5344CB8AC3E}">
        <p14:creationId xmlns:p14="http://schemas.microsoft.com/office/powerpoint/2010/main" val="27951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9715" y="-27384"/>
            <a:ext cx="12216478" cy="6885384"/>
            <a:chOff x="-19715" y="-27384"/>
            <a:chExt cx="12216478" cy="6885384"/>
          </a:xfrm>
        </p:grpSpPr>
        <p:grpSp>
          <p:nvGrpSpPr>
            <p:cNvPr id="3" name="组合 2"/>
            <p:cNvGrpSpPr/>
            <p:nvPr/>
          </p:nvGrpSpPr>
          <p:grpSpPr>
            <a:xfrm>
              <a:off x="-19715" y="-27384"/>
              <a:ext cx="12216478" cy="6885384"/>
              <a:chOff x="-19715" y="-27384"/>
              <a:chExt cx="12216478" cy="68853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5328"/>
                <a:ext cx="12216478" cy="6852672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-27384"/>
                <a:ext cx="12216477" cy="65169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67640" y="85725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FF00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省委工作报告主要内容</a:t>
              </a: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3725" y="85725"/>
              <a:ext cx="431541" cy="381362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10922917" y="24765"/>
              <a:ext cx="0" cy="538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灯片编号占位符 2"/>
            <p:cNvSpPr txBox="1">
              <a:spLocks/>
            </p:cNvSpPr>
            <p:nvPr/>
          </p:nvSpPr>
          <p:spPr>
            <a:xfrm>
              <a:off x="11319698" y="101962"/>
              <a:ext cx="801067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fld id="{9FA4EE32-CBB8-4A72-82B4-0C69A318BEA2}" type="slidenum">
                <a:rPr lang="zh-CN" altLang="en-US" sz="2100" b="1" smtClean="0">
                  <a:solidFill>
                    <a:srgbClr val="F8F8F8"/>
                  </a:solidFill>
                  <a:latin typeface="黑体" pitchFamily="49" charset="-122"/>
                  <a:ea typeface="黑体" pitchFamily="49" charset="-122"/>
                </a:rPr>
                <a:pPr>
                  <a:defRPr/>
                </a:pPr>
                <a:t>5</a:t>
              </a:fld>
              <a:endParaRPr lang="zh-CN" altLang="en-US" sz="2100" b="1" dirty="0">
                <a:solidFill>
                  <a:srgbClr val="F8F8F8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圆角矩形 3"/>
          <p:cNvSpPr/>
          <p:nvPr/>
        </p:nvSpPr>
        <p:spPr>
          <a:xfrm>
            <a:off x="3294430" y="1079185"/>
            <a:ext cx="5468247" cy="57600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圆角矩形 3"/>
          <p:cNvSpPr/>
          <p:nvPr/>
        </p:nvSpPr>
        <p:spPr>
          <a:xfrm>
            <a:off x="3078406" y="977582"/>
            <a:ext cx="5592829" cy="579210"/>
          </a:xfrm>
          <a:prstGeom prst="roundRect">
            <a:avLst>
              <a:gd name="adj" fmla="val 0"/>
            </a:avLst>
          </a:prstGeom>
          <a:solidFill>
            <a:srgbClr val="F8F8F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</a:rPr>
              <a:t>过去五年：砥砺奋进取得重大成就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12191" y="2188021"/>
            <a:ext cx="4879824" cy="3977283"/>
            <a:chOff x="912191" y="2188021"/>
            <a:chExt cx="4879824" cy="397728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3084" y1="40394" x2="63084" y2="40394"/>
                          <a14:foregroundMark x1="88785" y1="52709" x2="88785" y2="52709"/>
                          <a14:foregroundMark x1="74766" y1="60099" x2="74766" y2="60099"/>
                          <a14:foregroundMark x1="61215" y1="64039" x2="61215" y2="64039"/>
                          <a14:foregroundMark x1="48131" y1="68966" x2="48131" y2="68966"/>
                          <a14:foregroundMark x1="33645" y1="72906" x2="33645" y2="72906"/>
                          <a14:foregroundMark x1="19626" y1="78325" x2="19626" y2="78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379" y="2188021"/>
              <a:ext cx="2724826" cy="219251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12191" y="4780309"/>
              <a:ext cx="48798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800" b="1">
                  <a:latin typeface="+mn-ea"/>
                  <a:ea typeface="+mn-ea"/>
                </a:defRPr>
              </a:lvl1pPr>
            </a:lstStyle>
            <a:p>
              <a:r>
                <a:rPr lang="zh-CN" altLang="en-US" sz="2800" dirty="0" smtClean="0">
                  <a:solidFill>
                    <a:srgbClr val="0070C0"/>
                  </a:solidFill>
                </a:rPr>
                <a:t>全省地区生产总值连跨三个万亿元台阶，突破</a:t>
              </a:r>
              <a:r>
                <a:rPr lang="en-US" altLang="zh-CN" sz="2800" dirty="0" smtClean="0">
                  <a:solidFill>
                    <a:schemeClr val="tx2"/>
                  </a:solidFill>
                </a:rPr>
                <a:t>7</a:t>
              </a:r>
              <a:r>
                <a:rPr lang="zh-CN" altLang="en-US" sz="2800" dirty="0" smtClean="0">
                  <a:solidFill>
                    <a:schemeClr val="tx2"/>
                  </a:solidFill>
                </a:rPr>
                <a:t>万亿</a:t>
              </a:r>
              <a:r>
                <a:rPr lang="zh-CN" altLang="en-US" sz="2800" dirty="0" smtClean="0">
                  <a:solidFill>
                    <a:srgbClr val="0070C0"/>
                  </a:solidFill>
                </a:rPr>
                <a:t>元，年均增长</a:t>
              </a:r>
              <a:r>
                <a:rPr lang="en-US" altLang="zh-CN" sz="2800" dirty="0" smtClean="0">
                  <a:solidFill>
                    <a:schemeClr val="tx2"/>
                  </a:solidFill>
                </a:rPr>
                <a:t>9%</a:t>
              </a:r>
              <a:endParaRPr lang="zh-CN" altLang="en-US" sz="2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40407" y="2404045"/>
            <a:ext cx="4879824" cy="3330371"/>
            <a:chOff x="6840407" y="2404045"/>
            <a:chExt cx="4879824" cy="333037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2104" y="2404045"/>
              <a:ext cx="3250773" cy="203071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40407" y="4780309"/>
              <a:ext cx="4879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800" b="1">
                  <a:latin typeface="+mn-ea"/>
                  <a:ea typeface="+mn-ea"/>
                </a:defRPr>
              </a:lvl1pPr>
            </a:lstStyle>
            <a:p>
              <a:r>
                <a:rPr lang="zh-CN" altLang="en-US" sz="2800" dirty="0" smtClean="0">
                  <a:solidFill>
                    <a:srgbClr val="0070C0"/>
                  </a:solidFill>
                </a:rPr>
                <a:t>一般共同预算收入超过</a:t>
              </a:r>
              <a:r>
                <a:rPr lang="en-US" altLang="zh-CN" sz="2800" dirty="0" smtClean="0">
                  <a:solidFill>
                    <a:schemeClr val="tx2"/>
                  </a:solidFill>
                </a:rPr>
                <a:t>8000</a:t>
              </a:r>
              <a:r>
                <a:rPr lang="zh-CN" altLang="en-US" sz="2800" dirty="0" smtClean="0">
                  <a:solidFill>
                    <a:schemeClr val="tx2"/>
                  </a:solidFill>
                </a:rPr>
                <a:t>亿</a:t>
              </a:r>
              <a:r>
                <a:rPr lang="zh-CN" altLang="en-US" sz="2800" dirty="0" smtClean="0">
                  <a:solidFill>
                    <a:srgbClr val="0070C0"/>
                  </a:solidFill>
                </a:rPr>
                <a:t>元，年均增长</a:t>
              </a:r>
              <a:r>
                <a:rPr lang="en-US" altLang="zh-CN" sz="2800" dirty="0" smtClean="0">
                  <a:solidFill>
                    <a:schemeClr val="tx2"/>
                  </a:solidFill>
                </a:rPr>
                <a:t>9.5%</a:t>
              </a:r>
              <a:endParaRPr lang="zh-CN" altLang="en-US" sz="28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 bwMode="auto">
          <a:xfrm>
            <a:off x="6139316" y="1655185"/>
            <a:ext cx="31073" cy="52028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5DBF9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89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9715" y="-27384"/>
            <a:ext cx="12216478" cy="6885384"/>
            <a:chOff x="-19715" y="-27384"/>
            <a:chExt cx="12216478" cy="6885384"/>
          </a:xfrm>
        </p:grpSpPr>
        <p:grpSp>
          <p:nvGrpSpPr>
            <p:cNvPr id="3" name="组合 2"/>
            <p:cNvGrpSpPr/>
            <p:nvPr/>
          </p:nvGrpSpPr>
          <p:grpSpPr>
            <a:xfrm>
              <a:off x="-19715" y="-27384"/>
              <a:ext cx="12216478" cy="6885384"/>
              <a:chOff x="-19715" y="-27384"/>
              <a:chExt cx="12216478" cy="68853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5328"/>
                <a:ext cx="12216478" cy="6852672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-27384"/>
                <a:ext cx="12216477" cy="65169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67640" y="85725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FF00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省委工作报告主要内容</a:t>
              </a: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3725" y="85725"/>
              <a:ext cx="431541" cy="381362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10922917" y="24765"/>
              <a:ext cx="0" cy="538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灯片编号占位符 2"/>
            <p:cNvSpPr txBox="1">
              <a:spLocks/>
            </p:cNvSpPr>
            <p:nvPr/>
          </p:nvSpPr>
          <p:spPr>
            <a:xfrm>
              <a:off x="11319698" y="101962"/>
              <a:ext cx="801067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fld id="{9FA4EE32-CBB8-4A72-82B4-0C69A318BEA2}" type="slidenum">
                <a:rPr lang="zh-CN" altLang="en-US" sz="2100" b="1" smtClean="0">
                  <a:solidFill>
                    <a:srgbClr val="F8F8F8"/>
                  </a:solidFill>
                  <a:latin typeface="黑体" pitchFamily="49" charset="-122"/>
                  <a:ea typeface="黑体" pitchFamily="49" charset="-122"/>
                </a:rPr>
                <a:pPr>
                  <a:defRPr/>
                </a:pPr>
                <a:t>6</a:t>
              </a:fld>
              <a:endParaRPr lang="zh-CN" altLang="en-US" sz="2100" b="1" dirty="0">
                <a:solidFill>
                  <a:srgbClr val="F8F8F8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66133" y="908720"/>
            <a:ext cx="487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2800" dirty="0" smtClean="0">
                <a:solidFill>
                  <a:srgbClr val="0070C0"/>
                </a:solidFill>
              </a:rPr>
              <a:t>规模以上工业比重分别超过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3097195" y="1431940"/>
            <a:ext cx="64597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5DBF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/>
          <p:nvPr/>
        </p:nvCxnSpPr>
        <p:spPr bwMode="auto">
          <a:xfrm>
            <a:off x="3095020" y="1431940"/>
            <a:ext cx="0" cy="4229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5DBF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连接符 17"/>
          <p:cNvCxnSpPr/>
          <p:nvPr/>
        </p:nvCxnSpPr>
        <p:spPr bwMode="auto">
          <a:xfrm>
            <a:off x="9554765" y="1431939"/>
            <a:ext cx="0" cy="4229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5DBF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32751" y="4210840"/>
            <a:ext cx="342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2800" dirty="0" smtClean="0">
                <a:solidFill>
                  <a:srgbClr val="0070C0"/>
                </a:solidFill>
              </a:rPr>
              <a:t>高新技术产业产值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4565" y="421084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2800" dirty="0" smtClean="0">
                <a:solidFill>
                  <a:srgbClr val="0070C0"/>
                </a:solidFill>
              </a:rPr>
              <a:t>战略性新兴产业产值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19722" y="4891256"/>
            <a:ext cx="12177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5DBF9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229653" y="521235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2800" dirty="0" smtClean="0">
                <a:solidFill>
                  <a:srgbClr val="0070C0"/>
                </a:solidFill>
              </a:rPr>
              <a:t>区域创新能力处于全国领先水平，科技进步贡献率超过</a:t>
            </a:r>
            <a:r>
              <a:rPr lang="en-US" altLang="zh-CN" sz="2800" dirty="0">
                <a:solidFill>
                  <a:schemeClr val="tx2"/>
                </a:solidFill>
              </a:rPr>
              <a:t>60%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0469" y="5212357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2800" dirty="0" smtClean="0">
                <a:solidFill>
                  <a:srgbClr val="0070C0"/>
                </a:solidFill>
              </a:rPr>
              <a:t>节能减排超额完成国家下达任务，空气和水环境质量逐步好转，林木覆盖率达到</a:t>
            </a:r>
            <a:r>
              <a:rPr lang="en-US" altLang="zh-CN" sz="2800" dirty="0" smtClean="0">
                <a:solidFill>
                  <a:schemeClr val="tx2"/>
                </a:solidFill>
              </a:rPr>
              <a:t>22.8%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666704" y="1556792"/>
            <a:ext cx="9217024" cy="2687003"/>
            <a:chOff x="1666704" y="1556792"/>
            <a:chExt cx="9217024" cy="268700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704" y="1618705"/>
              <a:ext cx="3219450" cy="25260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1458" y="1556792"/>
              <a:ext cx="2922270" cy="268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3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9715" y="-27384"/>
            <a:ext cx="12216478" cy="6885384"/>
            <a:chOff x="-19715" y="-27384"/>
            <a:chExt cx="12216478" cy="6885384"/>
          </a:xfrm>
        </p:grpSpPr>
        <p:grpSp>
          <p:nvGrpSpPr>
            <p:cNvPr id="3" name="组合 2"/>
            <p:cNvGrpSpPr/>
            <p:nvPr/>
          </p:nvGrpSpPr>
          <p:grpSpPr>
            <a:xfrm>
              <a:off x="-19715" y="-27384"/>
              <a:ext cx="12216478" cy="6885384"/>
              <a:chOff x="-19715" y="-27384"/>
              <a:chExt cx="12216478" cy="68853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5328"/>
                <a:ext cx="12216478" cy="6852672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-27384"/>
                <a:ext cx="12216477" cy="65169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67640" y="85725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FF00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省委工作报告主要内容</a:t>
              </a: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3725" y="85725"/>
              <a:ext cx="431541" cy="381362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10922917" y="24765"/>
              <a:ext cx="0" cy="538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灯片编号占位符 2"/>
            <p:cNvSpPr txBox="1">
              <a:spLocks/>
            </p:cNvSpPr>
            <p:nvPr/>
          </p:nvSpPr>
          <p:spPr>
            <a:xfrm>
              <a:off x="11319698" y="101962"/>
              <a:ext cx="801067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fld id="{9FA4EE32-CBB8-4A72-82B4-0C69A318BEA2}" type="slidenum">
                <a:rPr lang="zh-CN" altLang="en-US" sz="2100" b="1" smtClean="0">
                  <a:solidFill>
                    <a:srgbClr val="F8F8F8"/>
                  </a:solidFill>
                  <a:latin typeface="黑体" pitchFamily="49" charset="-122"/>
                  <a:ea typeface="黑体" pitchFamily="49" charset="-122"/>
                </a:rPr>
                <a:pPr>
                  <a:defRPr/>
                </a:pPr>
                <a:t>7</a:t>
              </a:fld>
              <a:endParaRPr lang="zh-CN" altLang="en-US" sz="2100" b="1" dirty="0">
                <a:solidFill>
                  <a:srgbClr val="F8F8F8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01" y="2631589"/>
            <a:ext cx="2194560" cy="35337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7" y="2950091"/>
            <a:ext cx="2274570" cy="31830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85" y="2160296"/>
            <a:ext cx="3912349" cy="23488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29829" y="1106741"/>
            <a:ext cx="432048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城乡居民人均可支配收入年均增长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7774" y="2401724"/>
            <a:ext cx="198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tx2"/>
                </a:solidFill>
              </a:rPr>
              <a:t>9.3%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673" y="2101885"/>
            <a:ext cx="198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2800" dirty="0" smtClean="0">
                <a:solidFill>
                  <a:schemeClr val="tx2"/>
                </a:solidFill>
              </a:rPr>
              <a:t>10.4%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7431" y="6074132"/>
            <a:ext cx="1481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农村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1825" y="6074132"/>
            <a:ext cx="1481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城镇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46453" y="1106741"/>
            <a:ext cx="432048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全省人均纯收入</a:t>
            </a:r>
            <a:r>
              <a:rPr lang="en-US" altLang="zh-CN" dirty="0"/>
              <a:t>4000</a:t>
            </a:r>
            <a:r>
              <a:rPr lang="zh-CN" altLang="en-US" dirty="0"/>
              <a:t>元以下的农村人口如期脱贫</a:t>
            </a: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6108244" y="624310"/>
            <a:ext cx="62145" cy="62336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5DBF9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连接符 26"/>
          <p:cNvCxnSpPr/>
          <p:nvPr/>
        </p:nvCxnSpPr>
        <p:spPr bwMode="auto">
          <a:xfrm>
            <a:off x="6170389" y="4653136"/>
            <a:ext cx="60263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5DBF9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853728" y="5229200"/>
            <a:ext cx="4501237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dirty="0" smtClean="0"/>
              <a:t>“四风”顽疾得到有效遏制，反腐斗争强力推进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3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9715" y="-27384"/>
            <a:ext cx="12216478" cy="6885384"/>
            <a:chOff x="-19715" y="-27384"/>
            <a:chExt cx="12216478" cy="6885384"/>
          </a:xfrm>
        </p:grpSpPr>
        <p:grpSp>
          <p:nvGrpSpPr>
            <p:cNvPr id="3" name="组合 2"/>
            <p:cNvGrpSpPr/>
            <p:nvPr/>
          </p:nvGrpSpPr>
          <p:grpSpPr>
            <a:xfrm>
              <a:off x="-19715" y="-27384"/>
              <a:ext cx="12216478" cy="6885384"/>
              <a:chOff x="-19715" y="-27384"/>
              <a:chExt cx="12216478" cy="68853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5328"/>
                <a:ext cx="12216478" cy="6852672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-27384"/>
                <a:ext cx="12216477" cy="65169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67640" y="85725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FF00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省委工作报告主要内容</a:t>
              </a: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3725" y="85725"/>
              <a:ext cx="431541" cy="381362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10922917" y="24765"/>
              <a:ext cx="0" cy="538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灯片编号占位符 2"/>
            <p:cNvSpPr txBox="1">
              <a:spLocks/>
            </p:cNvSpPr>
            <p:nvPr/>
          </p:nvSpPr>
          <p:spPr>
            <a:xfrm>
              <a:off x="11319698" y="101962"/>
              <a:ext cx="801067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fld id="{9FA4EE32-CBB8-4A72-82B4-0C69A318BEA2}" type="slidenum">
                <a:rPr lang="zh-CN" altLang="en-US" sz="2100" b="1" smtClean="0">
                  <a:solidFill>
                    <a:srgbClr val="F8F8F8"/>
                  </a:solidFill>
                  <a:latin typeface="黑体" pitchFamily="49" charset="-122"/>
                  <a:ea typeface="黑体" pitchFamily="49" charset="-122"/>
                </a:rPr>
                <a:pPr>
                  <a:defRPr/>
                </a:pPr>
                <a:t>8</a:t>
              </a:fld>
              <a:endParaRPr lang="zh-CN" altLang="en-US" sz="2100" b="1" dirty="0">
                <a:solidFill>
                  <a:srgbClr val="F8F8F8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圆角矩形 3"/>
          <p:cNvSpPr/>
          <p:nvPr/>
        </p:nvSpPr>
        <p:spPr>
          <a:xfrm>
            <a:off x="3362077" y="1079185"/>
            <a:ext cx="5760640" cy="57600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圆角矩形 3"/>
          <p:cNvSpPr/>
          <p:nvPr/>
        </p:nvSpPr>
        <p:spPr>
          <a:xfrm>
            <a:off x="3146052" y="977582"/>
            <a:ext cx="5885223" cy="579210"/>
          </a:xfrm>
          <a:prstGeom prst="roundRect">
            <a:avLst>
              <a:gd name="adj" fmla="val 0"/>
            </a:avLst>
          </a:prstGeom>
          <a:solidFill>
            <a:srgbClr val="F8F8F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</a:rPr>
              <a:t>今后五年：高水平全面建成小康社会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18262" y="1943254"/>
            <a:ext cx="3123935" cy="3138914"/>
            <a:chOff x="1318262" y="1943254"/>
            <a:chExt cx="3123935" cy="31389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1" b="98947" l="0" r="100000">
                          <a14:foregroundMark x1="38328" y1="29123" x2="38328" y2="29123"/>
                          <a14:foregroundMark x1="37979" y1="19298" x2="37979" y2="19298"/>
                          <a14:foregroundMark x1="19512" y1="14386" x2="19512" y2="14386"/>
                          <a14:foregroundMark x1="85017" y1="16140" x2="85017" y2="16140"/>
                          <a14:foregroundMark x1="70732" y1="24561" x2="70732" y2="24561"/>
                          <a14:foregroundMark x1="46690" y1="41053" x2="46690" y2="41053"/>
                          <a14:foregroundMark x1="49826" y1="59298" x2="49826" y2="59298"/>
                          <a14:foregroundMark x1="31707" y1="50175" x2="31707" y2="50175"/>
                          <a14:foregroundMark x1="36237" y1="57895" x2="36237" y2="57895"/>
                          <a14:foregroundMark x1="39721" y1="85614" x2="39721" y2="85614"/>
                          <a14:foregroundMark x1="39024" y1="82105" x2="39024" y2="82105"/>
                          <a14:foregroundMark x1="38676" y1="87719" x2="38676" y2="87719"/>
                          <a14:foregroundMark x1="28920" y1="82456" x2="28920" y2="82456"/>
                          <a14:foregroundMark x1="31359" y1="58947" x2="31359" y2="58947"/>
                          <a14:foregroundMark x1="12544" y1="51228" x2="12544" y2="51228"/>
                          <a14:foregroundMark x1="31707" y1="87018" x2="31707" y2="87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262" y="2420888"/>
              <a:ext cx="3123935" cy="2661280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 bwMode="auto">
            <a:xfrm>
              <a:off x="1334805" y="2204864"/>
              <a:ext cx="587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1954905" y="1943254"/>
              <a:ext cx="1773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dirty="0" smtClean="0"/>
                <a:t>经济发展</a:t>
              </a:r>
              <a:endParaRPr lang="zh-CN" altLang="en-US" dirty="0"/>
            </a:p>
          </p:txBody>
        </p:sp>
        <p:cxnSp>
          <p:nvCxnSpPr>
            <p:cNvPr id="23" name="直接连接符 22"/>
            <p:cNvCxnSpPr/>
            <p:nvPr/>
          </p:nvCxnSpPr>
          <p:spPr bwMode="auto">
            <a:xfrm>
              <a:off x="3782194" y="2204864"/>
              <a:ext cx="587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Box 23"/>
          <p:cNvSpPr txBox="1"/>
          <p:nvPr/>
        </p:nvSpPr>
        <p:spPr>
          <a:xfrm>
            <a:off x="481757" y="5099700"/>
            <a:ext cx="5246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zh-CN" altLang="en-US" sz="2400" dirty="0" smtClean="0"/>
              <a:t>地区生产总值和城乡居民收入比</a:t>
            </a:r>
            <a:r>
              <a:rPr lang="en-US" altLang="zh-CN" sz="2400" dirty="0" smtClean="0"/>
              <a:t>2010</a:t>
            </a:r>
            <a:r>
              <a:rPr lang="zh-CN" altLang="en-US" sz="2400" dirty="0" smtClean="0"/>
              <a:t>年翻一番；居民收入、企业利润、财政收入“三个口袋”更加充实。</a:t>
            </a:r>
            <a:endParaRPr lang="zh-CN" alt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602438" y="5099700"/>
            <a:ext cx="4896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zh-CN" altLang="en-US" sz="2400" dirty="0" smtClean="0"/>
              <a:t>努力使江苏的天更蓝、地更绿、水更清、空气更清新，力争实现生态环境质量的根本性好转。</a:t>
            </a:r>
            <a:endParaRPr lang="zh-CN" altLang="en-US" sz="24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7318033" y="1947312"/>
            <a:ext cx="3172836" cy="3200593"/>
            <a:chOff x="7023437" y="1947312"/>
            <a:chExt cx="3172836" cy="3200593"/>
          </a:xfrm>
        </p:grpSpPr>
        <p:cxnSp>
          <p:nvCxnSpPr>
            <p:cNvPr id="25" name="直接连接符 24"/>
            <p:cNvCxnSpPr/>
            <p:nvPr/>
          </p:nvCxnSpPr>
          <p:spPr bwMode="auto">
            <a:xfrm>
              <a:off x="7023437" y="2208922"/>
              <a:ext cx="587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7643537" y="1947312"/>
              <a:ext cx="1773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dirty="0" smtClean="0"/>
                <a:t>生态环境</a:t>
              </a:r>
              <a:endParaRPr lang="zh-CN" altLang="en-US" dirty="0"/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9470826" y="2208922"/>
              <a:ext cx="587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5528" y1="85330" x2="15528" y2="853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485" y="2470532"/>
              <a:ext cx="3161788" cy="2677373"/>
            </a:xfrm>
            <a:prstGeom prst="rect">
              <a:avLst/>
            </a:prstGeom>
          </p:spPr>
        </p:pic>
      </p:grpSp>
      <p:cxnSp>
        <p:nvCxnSpPr>
          <p:cNvPr id="30" name="直接连接符 29"/>
          <p:cNvCxnSpPr/>
          <p:nvPr/>
        </p:nvCxnSpPr>
        <p:spPr bwMode="auto">
          <a:xfrm>
            <a:off x="6139316" y="1655185"/>
            <a:ext cx="31073" cy="52028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5DBF9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69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9715" y="-27384"/>
            <a:ext cx="12216478" cy="6885384"/>
            <a:chOff x="-19715" y="-27384"/>
            <a:chExt cx="12216478" cy="6885384"/>
          </a:xfrm>
        </p:grpSpPr>
        <p:grpSp>
          <p:nvGrpSpPr>
            <p:cNvPr id="3" name="组合 2"/>
            <p:cNvGrpSpPr/>
            <p:nvPr/>
          </p:nvGrpSpPr>
          <p:grpSpPr>
            <a:xfrm>
              <a:off x="-19715" y="-27384"/>
              <a:ext cx="12216478" cy="6885384"/>
              <a:chOff x="-19715" y="-27384"/>
              <a:chExt cx="12216478" cy="688538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5328"/>
                <a:ext cx="12216478" cy="6852672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715" y="-27384"/>
                <a:ext cx="12216477" cy="651694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67640" y="85725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FF00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省委工作报告主要内容</a:t>
              </a: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93725" y="85725"/>
              <a:ext cx="431541" cy="381362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10922917" y="24765"/>
              <a:ext cx="0" cy="538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灯片编号占位符 2"/>
            <p:cNvSpPr txBox="1">
              <a:spLocks/>
            </p:cNvSpPr>
            <p:nvPr/>
          </p:nvSpPr>
          <p:spPr>
            <a:xfrm>
              <a:off x="11319698" y="101962"/>
              <a:ext cx="801067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>
                <a:defRPr/>
              </a:pPr>
              <a:fld id="{9FA4EE32-CBB8-4A72-82B4-0C69A318BEA2}" type="slidenum">
                <a:rPr lang="zh-CN" altLang="en-US" sz="2100" b="1" smtClean="0">
                  <a:solidFill>
                    <a:srgbClr val="F8F8F8"/>
                  </a:solidFill>
                  <a:latin typeface="黑体" pitchFamily="49" charset="-122"/>
                  <a:ea typeface="黑体" pitchFamily="49" charset="-122"/>
                </a:rPr>
                <a:pPr>
                  <a:defRPr/>
                </a:pPr>
                <a:t>9</a:t>
              </a:fld>
              <a:endParaRPr lang="zh-CN" altLang="en-US" sz="2100" b="1" dirty="0">
                <a:solidFill>
                  <a:srgbClr val="F8F8F8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75165" y="1052736"/>
            <a:ext cx="3035384" cy="523220"/>
            <a:chOff x="1334805" y="1943254"/>
            <a:chExt cx="3035384" cy="52322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1334805" y="2204864"/>
              <a:ext cx="587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1954905" y="1943254"/>
              <a:ext cx="1773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dirty="0" smtClean="0"/>
                <a:t>人民生活</a:t>
              </a:r>
              <a:endParaRPr lang="zh-CN" altLang="en-US" dirty="0"/>
            </a:p>
          </p:txBody>
        </p:sp>
        <p:cxnSp>
          <p:nvCxnSpPr>
            <p:cNvPr id="17" name="直接连接符 16"/>
            <p:cNvCxnSpPr/>
            <p:nvPr/>
          </p:nvCxnSpPr>
          <p:spPr bwMode="auto">
            <a:xfrm>
              <a:off x="3782194" y="2204864"/>
              <a:ext cx="58799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椭圆 23"/>
          <p:cNvSpPr>
            <a:spLocks noChangeAspect="1"/>
          </p:cNvSpPr>
          <p:nvPr/>
        </p:nvSpPr>
        <p:spPr bwMode="auto">
          <a:xfrm>
            <a:off x="5269848" y="4308763"/>
            <a:ext cx="1657067" cy="1657067"/>
          </a:xfrm>
          <a:prstGeom prst="ellipse">
            <a:avLst/>
          </a:prstGeom>
          <a:solidFill>
            <a:srgbClr val="B7E3FB"/>
          </a:solidFill>
          <a:ln w="9525" cap="flat" cmpd="sng" algn="ctr">
            <a:solidFill>
              <a:srgbClr val="B7E3F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 bwMode="auto">
          <a:xfrm>
            <a:off x="1650007" y="4308763"/>
            <a:ext cx="1657067" cy="1657067"/>
          </a:xfrm>
          <a:prstGeom prst="ellipse">
            <a:avLst/>
          </a:prstGeom>
          <a:solidFill>
            <a:srgbClr val="B7E3FB"/>
          </a:solidFill>
          <a:ln w="9525" cap="flat" cmpd="sng" algn="ctr">
            <a:solidFill>
              <a:srgbClr val="B7E3F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5813" y="6181854"/>
            <a:ext cx="29074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100" dirty="0" smtClean="0"/>
              <a:t>更可靠的社会保障</a:t>
            </a:r>
            <a:endParaRPr lang="zh-CN" altLang="en-US" sz="2100" dirty="0"/>
          </a:p>
        </p:txBody>
      </p:sp>
      <p:sp>
        <p:nvSpPr>
          <p:cNvPr id="31" name="TextBox 30"/>
          <p:cNvSpPr txBox="1"/>
          <p:nvPr/>
        </p:nvSpPr>
        <p:spPr>
          <a:xfrm>
            <a:off x="4317735" y="6181854"/>
            <a:ext cx="35461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100" dirty="0" smtClean="0"/>
              <a:t>更高水平的医疗卫生服务</a:t>
            </a:r>
            <a:endParaRPr lang="zh-CN" altLang="en-US" sz="2100" dirty="0"/>
          </a:p>
        </p:txBody>
      </p:sp>
      <p:sp>
        <p:nvSpPr>
          <p:cNvPr id="25" name="椭圆 24"/>
          <p:cNvSpPr>
            <a:spLocks noChangeAspect="1"/>
          </p:cNvSpPr>
          <p:nvPr/>
        </p:nvSpPr>
        <p:spPr bwMode="auto">
          <a:xfrm>
            <a:off x="8853234" y="4308763"/>
            <a:ext cx="1657067" cy="1657067"/>
          </a:xfrm>
          <a:prstGeom prst="ellipse">
            <a:avLst/>
          </a:prstGeom>
          <a:solidFill>
            <a:srgbClr val="B7E3FB"/>
          </a:solidFill>
          <a:ln w="9525" cap="flat" cmpd="sng" algn="ctr">
            <a:solidFill>
              <a:srgbClr val="B7E3F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6824" y="6181854"/>
            <a:ext cx="3186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070C0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100" dirty="0" smtClean="0"/>
              <a:t>更舒适的居住条件</a:t>
            </a:r>
            <a:endParaRPr lang="zh-CN" altLang="en-US" sz="21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707056" y="1636519"/>
            <a:ext cx="2124677" cy="2410936"/>
            <a:chOff x="707056" y="1636519"/>
            <a:chExt cx="2124677" cy="2410936"/>
          </a:xfrm>
        </p:grpSpPr>
        <p:sp>
          <p:nvSpPr>
            <p:cNvPr id="19" name="椭圆 18"/>
            <p:cNvSpPr>
              <a:spLocks noChangeAspect="1"/>
            </p:cNvSpPr>
            <p:nvPr/>
          </p:nvSpPr>
          <p:spPr bwMode="auto">
            <a:xfrm>
              <a:off x="913805" y="1789366"/>
              <a:ext cx="1657067" cy="1657067"/>
            </a:xfrm>
            <a:prstGeom prst="ellipse">
              <a:avLst/>
            </a:prstGeom>
            <a:solidFill>
              <a:srgbClr val="B7E3FB"/>
            </a:solidFill>
            <a:ln w="9525" cap="flat" cmpd="sng" algn="ctr">
              <a:solidFill>
                <a:srgbClr val="B7E3F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7056" y="3631957"/>
              <a:ext cx="212467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sz="2100" dirty="0" smtClean="0"/>
                <a:t>更满意的收入</a:t>
              </a:r>
              <a:endParaRPr lang="zh-CN" altLang="en-US" sz="2100" dirty="0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26577" l="0" r="38283">
                          <a14:backgroundMark x1="9481" y1="10899" x2="9481" y2="10899"/>
                          <a14:backgroundMark x1="9481" y1="8604" x2="9481" y2="86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1" r="72459" b="74945"/>
            <a:stretch/>
          </p:blipFill>
          <p:spPr>
            <a:xfrm>
              <a:off x="827180" y="1636519"/>
              <a:ext cx="1874520" cy="1932279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3613664" y="1641922"/>
            <a:ext cx="2124677" cy="2405533"/>
            <a:chOff x="3613664" y="1641922"/>
            <a:chExt cx="2124677" cy="2405533"/>
          </a:xfrm>
        </p:grpSpPr>
        <p:sp>
          <p:nvSpPr>
            <p:cNvPr id="20" name="椭圆 19"/>
            <p:cNvSpPr>
              <a:spLocks noChangeAspect="1"/>
            </p:cNvSpPr>
            <p:nvPr/>
          </p:nvSpPr>
          <p:spPr bwMode="auto">
            <a:xfrm>
              <a:off x="3818128" y="1789366"/>
              <a:ext cx="1657067" cy="1657067"/>
            </a:xfrm>
            <a:prstGeom prst="ellipse">
              <a:avLst/>
            </a:prstGeom>
            <a:solidFill>
              <a:srgbClr val="B7E3FB"/>
            </a:solidFill>
            <a:ln w="9525" cap="flat" cmpd="sng" algn="ctr">
              <a:solidFill>
                <a:srgbClr val="B7E3F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13664" y="3631957"/>
              <a:ext cx="212467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sz="2100" dirty="0" smtClean="0"/>
                <a:t>更好的教育</a:t>
              </a:r>
              <a:endParaRPr lang="zh-CN" altLang="en-US" sz="2100" dirty="0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33" b="22753" l="9839" r="898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65" r="41215" b="76690"/>
            <a:stretch/>
          </p:blipFill>
          <p:spPr>
            <a:xfrm>
              <a:off x="4127877" y="1641922"/>
              <a:ext cx="1188720" cy="1797783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6548210" y="1569914"/>
            <a:ext cx="2124677" cy="2477541"/>
            <a:chOff x="6548210" y="1569914"/>
            <a:chExt cx="2124677" cy="2477541"/>
          </a:xfrm>
        </p:grpSpPr>
        <p:sp>
          <p:nvSpPr>
            <p:cNvPr id="21" name="椭圆 20"/>
            <p:cNvSpPr>
              <a:spLocks noChangeAspect="1"/>
            </p:cNvSpPr>
            <p:nvPr/>
          </p:nvSpPr>
          <p:spPr bwMode="auto">
            <a:xfrm>
              <a:off x="6722451" y="1789366"/>
              <a:ext cx="1657067" cy="1657067"/>
            </a:xfrm>
            <a:prstGeom prst="ellipse">
              <a:avLst/>
            </a:prstGeom>
            <a:solidFill>
              <a:srgbClr val="B7E3FB"/>
            </a:solidFill>
            <a:ln w="9525" cap="flat" cmpd="sng" algn="ctr">
              <a:solidFill>
                <a:srgbClr val="B7E3F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48210" y="3631957"/>
              <a:ext cx="212467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sz="2100" dirty="0" smtClean="0"/>
                <a:t>更稳定的工作</a:t>
              </a:r>
              <a:endParaRPr lang="zh-CN" altLang="en-US" sz="2100" dirty="0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77" b="21415" l="68336" r="96243">
                          <a14:backgroundMark x1="85510" y1="9369" x2="85510" y2="9369"/>
                          <a14:backgroundMark x1="85510" y1="14723" x2="85510" y2="14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51" r="4747" b="75756"/>
            <a:stretch/>
          </p:blipFill>
          <p:spPr>
            <a:xfrm>
              <a:off x="6722451" y="1569914"/>
              <a:ext cx="1657067" cy="1869791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9410749" y="1789366"/>
            <a:ext cx="2124677" cy="2258089"/>
            <a:chOff x="9410749" y="1789366"/>
            <a:chExt cx="2124677" cy="2258089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 bwMode="auto">
            <a:xfrm>
              <a:off x="9626773" y="1789366"/>
              <a:ext cx="1657067" cy="1657067"/>
            </a:xfrm>
            <a:prstGeom prst="ellipse">
              <a:avLst/>
            </a:prstGeom>
            <a:solidFill>
              <a:srgbClr val="B7E3FB"/>
            </a:solidFill>
            <a:ln w="9525" cap="flat" cmpd="sng" algn="ctr">
              <a:solidFill>
                <a:srgbClr val="B7E3F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10749" y="3631957"/>
              <a:ext cx="212467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0070C0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sz="2100" dirty="0" smtClean="0"/>
                <a:t>更优美的环境</a:t>
              </a:r>
              <a:endParaRPr lang="zh-CN" altLang="en-US" sz="2100" dirty="0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790" b="89293" l="53131" r="78533">
                          <a14:foregroundMark x1="68515" y1="84895" x2="68515" y2="84895"/>
                          <a14:foregroundMark x1="65653" y1="81262" x2="65653" y2="81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65" t="70471" r="20945" b="11370"/>
            <a:stretch/>
          </p:blipFill>
          <p:spPr>
            <a:xfrm>
              <a:off x="9792182" y="1894209"/>
              <a:ext cx="1400537" cy="1400536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843" b="89293" l="5188" r="95886">
                        <a14:backgroundMark x1="22719" y1="49522" x2="22719" y2="49522"/>
                        <a14:backgroundMark x1="25224" y1="48375" x2="25224" y2="4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1" t="37801" r="69609" b="45007"/>
          <a:stretch/>
        </p:blipFill>
        <p:spPr>
          <a:xfrm>
            <a:off x="1920239" y="4477679"/>
            <a:ext cx="1158241" cy="132588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61" b="54876" l="59928" r="95886">
                        <a14:backgroundMark x1="69946" y1="41683" x2="69946" y2="41683"/>
                        <a14:backgroundMark x1="70662" y1="47801" x2="70662" y2="47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38" t="38152" r="22732" b="44657"/>
          <a:stretch/>
        </p:blipFill>
        <p:spPr>
          <a:xfrm>
            <a:off x="5475195" y="4477680"/>
            <a:ext cx="1247256" cy="13258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128" b="89675" l="12165" r="31843">
                        <a14:backgroundMark x1="69946" y1="41683" x2="69946" y2="41683"/>
                        <a14:backgroundMark x1="70662" y1="47801" x2="70662" y2="47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71521" r="67237" b="11287"/>
          <a:stretch/>
        </p:blipFill>
        <p:spPr>
          <a:xfrm>
            <a:off x="9037319" y="4477679"/>
            <a:ext cx="1417987" cy="13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30" grpId="0"/>
      <p:bldP spid="31" grpId="0"/>
      <p:bldP spid="25" grpId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771971f2a7c438cfc395e51151f1c4179d89"/>
</p:tagLst>
</file>

<file path=ppt/theme/theme1.xml><?xml version="1.0" encoding="utf-8"?>
<a:theme xmlns:a="http://schemas.openxmlformats.org/drawingml/2006/main" name="1_默认设计模板">
  <a:themeElements>
    <a:clrScheme name="1234">
      <a:dk1>
        <a:srgbClr val="535258"/>
      </a:dk1>
      <a:lt1>
        <a:srgbClr val="4D4D4D"/>
      </a:lt1>
      <a:dk2>
        <a:srgbClr val="B51B25"/>
      </a:dk2>
      <a:lt2>
        <a:srgbClr val="FC8A18"/>
      </a:lt2>
      <a:accent1>
        <a:srgbClr val="6C6A69"/>
      </a:accent1>
      <a:accent2>
        <a:srgbClr val="F8F8F8"/>
      </a:accent2>
      <a:accent3>
        <a:srgbClr val="B51B25"/>
      </a:accent3>
      <a:accent4>
        <a:srgbClr val="333333"/>
      </a:accent4>
      <a:accent5>
        <a:srgbClr val="B51B25"/>
      </a:accent5>
      <a:accent6>
        <a:srgbClr val="FC8A18"/>
      </a:accent6>
      <a:hlink>
        <a:srgbClr val="6C6A69"/>
      </a:hlink>
      <a:folHlink>
        <a:srgbClr val="F8F8F8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7931</TotalTime>
  <Pages>0</Pages>
  <Words>915</Words>
  <Characters>0</Characters>
  <Application>Microsoft Office PowerPoint</Application>
  <DocSecurity>0</DocSecurity>
  <PresentationFormat>自定义</PresentationFormat>
  <Lines>0</Lines>
  <Paragraphs>113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unknown</cp:lastModifiedBy>
  <cp:revision>456</cp:revision>
  <dcterms:created xsi:type="dcterms:W3CDTF">2013-01-25T01:44:32Z</dcterms:created>
  <dcterms:modified xsi:type="dcterms:W3CDTF">2016-11-30T09:14:37Z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2052-9.1.0.4429</vt:lpwstr>
  </property>
</Properties>
</file>